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9" r:id="rId4"/>
    <p:sldId id="278" r:id="rId5"/>
    <p:sldId id="258" r:id="rId6"/>
    <p:sldId id="264" r:id="rId7"/>
    <p:sldId id="265" r:id="rId8"/>
    <p:sldId id="260" r:id="rId9"/>
    <p:sldId id="282" r:id="rId10"/>
    <p:sldId id="271" r:id="rId11"/>
    <p:sldId id="275"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6" d="100"/>
          <a:sy n="76" d="100"/>
        </p:scale>
        <p:origin x="-1206" y="1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41337B45-1B41-4E6E-ACDC-6F4E2B7CB9B5}" type="doc">
      <dgm:prSet loTypeId="urn:microsoft.com/office/officeart/2009/3/layout/HorizontalOrganizationChart" loCatId="hierarchy" qsTypeId="urn:microsoft.com/office/officeart/2005/8/quickstyle/simple5" qsCatId="simple" csTypeId="urn:microsoft.com/office/officeart/2005/8/colors/accent2_5" csCatId="accent2" phldr="1"/>
      <dgm:spPr/>
      <dgm:t>
        <a:bodyPr/>
        <a:lstStyle/>
        <a:p>
          <a:endParaRPr lang="ru-RU"/>
        </a:p>
      </dgm:t>
    </dgm:pt>
    <dgm:pt modelId="{C8CBE908-EA7D-4D4D-A415-637FCC08B33B}">
      <dgm:prSet phldrT="[Текст]" custT="1"/>
      <dgm:spPr>
        <a:solidFill>
          <a:srgbClr val="FFFF00"/>
        </a:solidFill>
        <a:ln>
          <a:solidFill>
            <a:srgbClr val="FFFF00"/>
          </a:solidFill>
        </a:ln>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ru-RU" sz="2300" dirty="0" err="1"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Тәрбиесі қиын балаларды</a:t>
          </a:r>
          <a:r>
            <a:rPr lang="ru-RU" sz="2300" dirty="0"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300" dirty="0" err="1"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тудыратын</a:t>
          </a:r>
          <a:r>
            <a:rPr lang="ru-RU" sz="2300" dirty="0"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300" dirty="0" err="1"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себептер</a:t>
          </a:r>
          <a:endParaRPr lang="ru-RU" sz="2300" dirty="0">
            <a:ln>
              <a:solidFill>
                <a:srgbClr val="C00000"/>
              </a:solidFill>
            </a:ln>
            <a:solidFill>
              <a:srgbClr val="C00000"/>
            </a:solidFill>
          </a:endParaRPr>
        </a:p>
      </dgm:t>
    </dgm:pt>
    <dgm:pt modelId="{342F0565-BCB1-40E2-BC16-87FBC9AA0B81}" type="parTrans" cxnId="{AC6B41F9-8354-4591-A9E9-FC10660A5114}">
      <dgm:prSet/>
      <dgm:spPr/>
      <dgm:t>
        <a:bodyPr/>
        <a:lstStyle/>
        <a:p>
          <a:endParaRPr lang="ru-RU"/>
        </a:p>
      </dgm:t>
    </dgm:pt>
    <dgm:pt modelId="{232AA409-3836-4952-92B0-49D465F90617}" type="sibTrans" cxnId="{AC6B41F9-8354-4591-A9E9-FC10660A5114}">
      <dgm:prSet/>
      <dgm:spPr/>
      <dgm:t>
        <a:bodyPr/>
        <a:lstStyle/>
        <a:p>
          <a:endParaRPr lang="ru-RU"/>
        </a:p>
      </dgm:t>
    </dgm:pt>
    <dgm:pt modelId="{48907DCD-3E0C-4106-A0A7-1743721E6A20}">
      <dgm:prSet phldrT="[Текст]" custT="1"/>
      <dgm:spPr>
        <a:solidFill>
          <a:srgbClr val="FFFF00"/>
        </a:solidFill>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Себептердің бірі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балаларын</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оқытуда, тәрбиелеуде ата</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аналардың жауапкершілік</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сезімінің жоқтығы </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бала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мінезінде</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мейрімсіздікті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яғни қатыгездікті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дөрекілікті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өзімшілдікті туғызады</a:t>
          </a:r>
          <a:endParaRPr lang="ru-RU" sz="1800" b="1" cap="none" spc="0" dirty="0">
            <a:ln w="10541" cmpd="sng">
              <a:solidFill>
                <a:srgbClr val="C00000"/>
              </a:solidFill>
              <a:prstDash val="solid"/>
            </a:ln>
            <a:solidFill>
              <a:srgbClr val="C00000"/>
            </a:solidFill>
            <a:effectLst/>
          </a:endParaRPr>
        </a:p>
      </dgm:t>
    </dgm:pt>
    <dgm:pt modelId="{CC4499F4-1DEA-43B2-835F-1EBD560F49A2}" type="parTrans" cxnId="{1511F436-39C3-4E1A-956D-6025DAE4D166}">
      <dgm:prSet/>
      <dgm:spPr>
        <a:ln>
          <a:solidFill>
            <a:srgbClr val="C00000"/>
          </a:solidFill>
        </a:ln>
      </dgm:spPr>
      <dgm:t>
        <a:bodyPr/>
        <a:lstStyle/>
        <a:p>
          <a:endParaRPr lang="ru-RU"/>
        </a:p>
      </dgm:t>
    </dgm:pt>
    <dgm:pt modelId="{D5679679-EF62-4E01-8BE5-FA8B32813425}" type="sibTrans" cxnId="{1511F436-39C3-4E1A-956D-6025DAE4D166}">
      <dgm:prSet/>
      <dgm:spPr/>
      <dgm:t>
        <a:bodyPr/>
        <a:lstStyle/>
        <a:p>
          <a:endParaRPr lang="ru-RU"/>
        </a:p>
      </dgm:t>
    </dgm:pt>
    <dgm:pt modelId="{BADAADEF-4FCE-44A9-A827-7D0CEA600FD5}">
      <dgm:prSet phldrT="[Текст]" custT="1"/>
      <dgm:spPr>
        <a:solidFill>
          <a:srgbClr val="FFFF00"/>
        </a:solidFill>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Екінші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себеп</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бұл үйдегі сәтсіздік, маскүнемдік, ұрыс </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төбелес, ұрлық, ата</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аналардың және басқа отбасы</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мүшелерінің жеңілтек мінез</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құлқы, </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ал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бәрінен жаманы</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ажырасу</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неке</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бұзу</a:t>
          </a:r>
          <a:endPar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dgm:t>
    </dgm:pt>
    <dgm:pt modelId="{A47D0E7B-97C0-4B5E-BD94-2F8EB3703B97}" type="parTrans" cxnId="{2D72464B-3B99-46CC-BE16-D59DD32DF293}">
      <dgm:prSet/>
      <dgm:spPr>
        <a:ln>
          <a:solidFill>
            <a:srgbClr val="C00000"/>
          </a:solidFill>
        </a:ln>
      </dgm:spPr>
      <dgm:t>
        <a:bodyPr/>
        <a:lstStyle/>
        <a:p>
          <a:endParaRPr lang="ru-RU"/>
        </a:p>
      </dgm:t>
    </dgm:pt>
    <dgm:pt modelId="{9F507BA8-FA22-46EB-BEAA-DA8312D0482B}" type="sibTrans" cxnId="{2D72464B-3B99-46CC-BE16-D59DD32DF293}">
      <dgm:prSet/>
      <dgm:spPr/>
      <dgm:t>
        <a:bodyPr/>
        <a:lstStyle/>
        <a:p>
          <a:endParaRPr lang="ru-RU"/>
        </a:p>
      </dgm:t>
    </dgm:pt>
    <dgm:pt modelId="{B56C3AAE-D108-4107-A74F-9CC67BC92374}">
      <dgm:prSet phldrT="[Текст]" custT="1"/>
      <dgm:spPr>
        <a:solidFill>
          <a:srgbClr val="FFFF00"/>
        </a:solidFill>
      </dgm:spPr>
      <dgm:t>
        <a:bodyPr/>
        <a:lstStyle/>
        <a:p>
          <a:pPr marL="0" marR="0" indent="0" algn="just" defTabSz="914400" eaLnBrk="1" fontAlgn="auto" latinLnBrk="0" hangingPunct="1">
            <a:lnSpc>
              <a:spcPct val="100000"/>
            </a:lnSpc>
            <a:spcBef>
              <a:spcPts val="0"/>
            </a:spcBef>
            <a:spcAft>
              <a:spcPts val="0"/>
            </a:spcAft>
            <a:buClrTx/>
            <a:buSzTx/>
            <a:buFontTx/>
            <a:buNone/>
            <a:tabLst/>
            <a:defRPr/>
          </a:pP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Үшінші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себеп</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кей</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жа</a:t>
          </a:r>
          <a:r>
            <a:rPr lang="kk-KZ"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ғдайларда</a:t>
          </a:r>
          <a:r>
            <a:rPr lang="kk-KZ"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ұл балаға жеткіліксіз</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көңіл аударылады</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Кейбір</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отбасы</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баланың ішкі</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дүниесін, тілектерін</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ойларын</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қайғысын қоршаған ортаға қатынасын </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жете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біле</a:t>
          </a:r>
          <a:r>
            <a:rPr lang="ru-RU" sz="1800" b="1"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бермейді</a:t>
          </a:r>
          <a:endParaRPr lang="ru-RU" sz="1400" b="1" cap="none" spc="0" dirty="0">
            <a:ln w="10541" cmpd="sng">
              <a:solidFill>
                <a:srgbClr val="C00000"/>
              </a:solidFill>
              <a:prstDash val="solid"/>
            </a:ln>
            <a:solidFill>
              <a:srgbClr val="C00000"/>
            </a:solidFill>
            <a:effectLst/>
          </a:endParaRPr>
        </a:p>
      </dgm:t>
    </dgm:pt>
    <dgm:pt modelId="{734F7399-B53E-42AF-8364-2EE871334AD2}" type="parTrans" cxnId="{C923D2FD-ED7D-4733-9271-DAD4847E1CB2}">
      <dgm:prSet/>
      <dgm:spPr>
        <a:ln>
          <a:solidFill>
            <a:srgbClr val="C00000"/>
          </a:solidFill>
        </a:ln>
      </dgm:spPr>
      <dgm:t>
        <a:bodyPr/>
        <a:lstStyle/>
        <a:p>
          <a:endParaRPr lang="ru-RU"/>
        </a:p>
      </dgm:t>
    </dgm:pt>
    <dgm:pt modelId="{1A5D53A7-E16E-42F8-8657-A3406C3BA03F}" type="sibTrans" cxnId="{C923D2FD-ED7D-4733-9271-DAD4847E1CB2}">
      <dgm:prSet/>
      <dgm:spPr/>
      <dgm:t>
        <a:bodyPr/>
        <a:lstStyle/>
        <a:p>
          <a:endParaRPr lang="ru-RU"/>
        </a:p>
      </dgm:t>
    </dgm:pt>
    <dgm:pt modelId="{310CCA40-DE1E-4EC1-AF5C-C9EDC209A983}" type="pres">
      <dgm:prSet presAssocID="{41337B45-1B41-4E6E-ACDC-6F4E2B7CB9B5}" presName="hierChild1" presStyleCnt="0">
        <dgm:presLayoutVars>
          <dgm:orgChart val="1"/>
          <dgm:chPref val="1"/>
          <dgm:dir/>
          <dgm:animOne val="branch"/>
          <dgm:animLvl val="lvl"/>
          <dgm:resizeHandles/>
        </dgm:presLayoutVars>
      </dgm:prSet>
      <dgm:spPr/>
      <dgm:t>
        <a:bodyPr/>
        <a:lstStyle/>
        <a:p>
          <a:endParaRPr lang="ru-RU"/>
        </a:p>
      </dgm:t>
    </dgm:pt>
    <dgm:pt modelId="{80547EA1-A678-44B6-9960-24E726A5022F}" type="pres">
      <dgm:prSet presAssocID="{C8CBE908-EA7D-4D4D-A415-637FCC08B33B}" presName="hierRoot1" presStyleCnt="0">
        <dgm:presLayoutVars>
          <dgm:hierBranch val="init"/>
        </dgm:presLayoutVars>
      </dgm:prSet>
      <dgm:spPr/>
    </dgm:pt>
    <dgm:pt modelId="{BCE6EB0B-4D48-4C62-B13B-CD5E3AD5575F}" type="pres">
      <dgm:prSet presAssocID="{C8CBE908-EA7D-4D4D-A415-637FCC08B33B}" presName="rootComposite1" presStyleCnt="0"/>
      <dgm:spPr/>
    </dgm:pt>
    <dgm:pt modelId="{BDCC6DE3-05A3-430A-8C9E-9950CF2480E7}" type="pres">
      <dgm:prSet presAssocID="{C8CBE908-EA7D-4D4D-A415-637FCC08B33B}" presName="rootText1" presStyleLbl="node0" presStyleIdx="0" presStyleCnt="1" custScaleX="64744" custLinFactNeighborX="-8848">
        <dgm:presLayoutVars>
          <dgm:chPref val="3"/>
        </dgm:presLayoutVars>
      </dgm:prSet>
      <dgm:spPr/>
      <dgm:t>
        <a:bodyPr/>
        <a:lstStyle/>
        <a:p>
          <a:endParaRPr lang="ru-RU"/>
        </a:p>
      </dgm:t>
    </dgm:pt>
    <dgm:pt modelId="{36C448F2-9525-484E-A2FB-78021ECCE555}" type="pres">
      <dgm:prSet presAssocID="{C8CBE908-EA7D-4D4D-A415-637FCC08B33B}" presName="rootConnector1" presStyleLbl="node1" presStyleIdx="0" presStyleCnt="0"/>
      <dgm:spPr/>
      <dgm:t>
        <a:bodyPr/>
        <a:lstStyle/>
        <a:p>
          <a:endParaRPr lang="ru-RU"/>
        </a:p>
      </dgm:t>
    </dgm:pt>
    <dgm:pt modelId="{E764A918-A65A-4135-9369-DA8F15D7BB29}" type="pres">
      <dgm:prSet presAssocID="{C8CBE908-EA7D-4D4D-A415-637FCC08B33B}" presName="hierChild2" presStyleCnt="0"/>
      <dgm:spPr/>
    </dgm:pt>
    <dgm:pt modelId="{9A164198-BD49-4154-AF9C-17923A478D36}" type="pres">
      <dgm:prSet presAssocID="{CC4499F4-1DEA-43B2-835F-1EBD560F49A2}" presName="Name64" presStyleLbl="parChTrans1D2" presStyleIdx="0" presStyleCnt="3"/>
      <dgm:spPr/>
      <dgm:t>
        <a:bodyPr/>
        <a:lstStyle/>
        <a:p>
          <a:endParaRPr lang="ru-RU"/>
        </a:p>
      </dgm:t>
    </dgm:pt>
    <dgm:pt modelId="{3A6CDF17-38C9-4B87-B207-CCA9D8AF6C6B}" type="pres">
      <dgm:prSet presAssocID="{48907DCD-3E0C-4106-A0A7-1743721E6A20}" presName="hierRoot2" presStyleCnt="0">
        <dgm:presLayoutVars>
          <dgm:hierBranch val="init"/>
        </dgm:presLayoutVars>
      </dgm:prSet>
      <dgm:spPr/>
    </dgm:pt>
    <dgm:pt modelId="{AE52040D-9B24-4542-907A-2054B00A44CA}" type="pres">
      <dgm:prSet presAssocID="{48907DCD-3E0C-4106-A0A7-1743721E6A20}" presName="rootComposite" presStyleCnt="0"/>
      <dgm:spPr/>
    </dgm:pt>
    <dgm:pt modelId="{54174ECB-037D-4117-80DE-5ED8C2555300}" type="pres">
      <dgm:prSet presAssocID="{48907DCD-3E0C-4106-A0A7-1743721E6A20}" presName="rootText" presStyleLbl="node2" presStyleIdx="0" presStyleCnt="3" custScaleX="125497" custScaleY="109314" custLinFactNeighborX="-3086" custLinFactNeighborY="31822">
        <dgm:presLayoutVars>
          <dgm:chPref val="3"/>
        </dgm:presLayoutVars>
      </dgm:prSet>
      <dgm:spPr/>
      <dgm:t>
        <a:bodyPr/>
        <a:lstStyle/>
        <a:p>
          <a:endParaRPr lang="ru-RU"/>
        </a:p>
      </dgm:t>
    </dgm:pt>
    <dgm:pt modelId="{541768DF-8B87-4A89-ABFD-D5B529901AF4}" type="pres">
      <dgm:prSet presAssocID="{48907DCD-3E0C-4106-A0A7-1743721E6A20}" presName="rootConnector" presStyleLbl="node2" presStyleIdx="0" presStyleCnt="3"/>
      <dgm:spPr/>
      <dgm:t>
        <a:bodyPr/>
        <a:lstStyle/>
        <a:p>
          <a:endParaRPr lang="ru-RU"/>
        </a:p>
      </dgm:t>
    </dgm:pt>
    <dgm:pt modelId="{597CBF74-F682-4678-9CCA-D1A8908921BC}" type="pres">
      <dgm:prSet presAssocID="{48907DCD-3E0C-4106-A0A7-1743721E6A20}" presName="hierChild4" presStyleCnt="0"/>
      <dgm:spPr/>
    </dgm:pt>
    <dgm:pt modelId="{DD242726-F845-462E-B139-C17F371A0BE7}" type="pres">
      <dgm:prSet presAssocID="{48907DCD-3E0C-4106-A0A7-1743721E6A20}" presName="hierChild5" presStyleCnt="0"/>
      <dgm:spPr/>
    </dgm:pt>
    <dgm:pt modelId="{F6CA89C5-3C89-4269-91E8-1BF524177A01}" type="pres">
      <dgm:prSet presAssocID="{A47D0E7B-97C0-4B5E-BD94-2F8EB3703B97}" presName="Name64" presStyleLbl="parChTrans1D2" presStyleIdx="1" presStyleCnt="3"/>
      <dgm:spPr/>
      <dgm:t>
        <a:bodyPr/>
        <a:lstStyle/>
        <a:p>
          <a:endParaRPr lang="ru-RU"/>
        </a:p>
      </dgm:t>
    </dgm:pt>
    <dgm:pt modelId="{533D4F7A-442D-4C1B-B369-861463371065}" type="pres">
      <dgm:prSet presAssocID="{BADAADEF-4FCE-44A9-A827-7D0CEA600FD5}" presName="hierRoot2" presStyleCnt="0">
        <dgm:presLayoutVars>
          <dgm:hierBranch val="init"/>
        </dgm:presLayoutVars>
      </dgm:prSet>
      <dgm:spPr/>
    </dgm:pt>
    <dgm:pt modelId="{9592FD4C-B6F6-4A17-B704-78DC1F32B9F0}" type="pres">
      <dgm:prSet presAssocID="{BADAADEF-4FCE-44A9-A827-7D0CEA600FD5}" presName="rootComposite" presStyleCnt="0"/>
      <dgm:spPr/>
    </dgm:pt>
    <dgm:pt modelId="{F4590BAA-80B9-4620-A399-51116908B08E}" type="pres">
      <dgm:prSet presAssocID="{BADAADEF-4FCE-44A9-A827-7D0CEA600FD5}" presName="rootText" presStyleLbl="node2" presStyleIdx="1" presStyleCnt="3" custScaleX="125054" custScaleY="110917" custLinFactNeighborX="-3086" custLinFactNeighborY="10204">
        <dgm:presLayoutVars>
          <dgm:chPref val="3"/>
        </dgm:presLayoutVars>
      </dgm:prSet>
      <dgm:spPr/>
      <dgm:t>
        <a:bodyPr/>
        <a:lstStyle/>
        <a:p>
          <a:endParaRPr lang="ru-RU"/>
        </a:p>
      </dgm:t>
    </dgm:pt>
    <dgm:pt modelId="{6DA6A62B-3886-4126-ABD9-2D6BC7A2E1CD}" type="pres">
      <dgm:prSet presAssocID="{BADAADEF-4FCE-44A9-A827-7D0CEA600FD5}" presName="rootConnector" presStyleLbl="node2" presStyleIdx="1" presStyleCnt="3"/>
      <dgm:spPr/>
      <dgm:t>
        <a:bodyPr/>
        <a:lstStyle/>
        <a:p>
          <a:endParaRPr lang="ru-RU"/>
        </a:p>
      </dgm:t>
    </dgm:pt>
    <dgm:pt modelId="{46EC1EEA-FC9E-4DFE-8F62-F3346CF49422}" type="pres">
      <dgm:prSet presAssocID="{BADAADEF-4FCE-44A9-A827-7D0CEA600FD5}" presName="hierChild4" presStyleCnt="0"/>
      <dgm:spPr/>
    </dgm:pt>
    <dgm:pt modelId="{42535CFD-CAEF-42B0-BC0E-898F808437B8}" type="pres">
      <dgm:prSet presAssocID="{BADAADEF-4FCE-44A9-A827-7D0CEA600FD5}" presName="hierChild5" presStyleCnt="0"/>
      <dgm:spPr/>
    </dgm:pt>
    <dgm:pt modelId="{71BACC4E-DABE-465D-886E-E14DDE39434C}" type="pres">
      <dgm:prSet presAssocID="{734F7399-B53E-42AF-8364-2EE871334AD2}" presName="Name64" presStyleLbl="parChTrans1D2" presStyleIdx="2" presStyleCnt="3"/>
      <dgm:spPr/>
      <dgm:t>
        <a:bodyPr/>
        <a:lstStyle/>
        <a:p>
          <a:endParaRPr lang="ru-RU"/>
        </a:p>
      </dgm:t>
    </dgm:pt>
    <dgm:pt modelId="{96245A1D-3B37-4233-A3A3-0461B64C2EF7}" type="pres">
      <dgm:prSet presAssocID="{B56C3AAE-D108-4107-A74F-9CC67BC92374}" presName="hierRoot2" presStyleCnt="0">
        <dgm:presLayoutVars>
          <dgm:hierBranch val="init"/>
        </dgm:presLayoutVars>
      </dgm:prSet>
      <dgm:spPr/>
    </dgm:pt>
    <dgm:pt modelId="{79A70865-D576-4B6B-A03C-17E81B0B861E}" type="pres">
      <dgm:prSet presAssocID="{B56C3AAE-D108-4107-A74F-9CC67BC92374}" presName="rootComposite" presStyleCnt="0"/>
      <dgm:spPr/>
    </dgm:pt>
    <dgm:pt modelId="{9E94F754-95F7-443F-9EFB-C7CD8BC61FC6}" type="pres">
      <dgm:prSet presAssocID="{B56C3AAE-D108-4107-A74F-9CC67BC92374}" presName="rootText" presStyleLbl="node2" presStyleIdx="2" presStyleCnt="3" custScaleX="125984" custScaleY="110369" custLinFactNeighborX="-3313" custLinFactNeighborY="-14358">
        <dgm:presLayoutVars>
          <dgm:chPref val="3"/>
        </dgm:presLayoutVars>
      </dgm:prSet>
      <dgm:spPr/>
      <dgm:t>
        <a:bodyPr/>
        <a:lstStyle/>
        <a:p>
          <a:endParaRPr lang="ru-RU"/>
        </a:p>
      </dgm:t>
    </dgm:pt>
    <dgm:pt modelId="{76194071-A2DE-439E-8FED-3DA1CD063702}" type="pres">
      <dgm:prSet presAssocID="{B56C3AAE-D108-4107-A74F-9CC67BC92374}" presName="rootConnector" presStyleLbl="node2" presStyleIdx="2" presStyleCnt="3"/>
      <dgm:spPr/>
      <dgm:t>
        <a:bodyPr/>
        <a:lstStyle/>
        <a:p>
          <a:endParaRPr lang="ru-RU"/>
        </a:p>
      </dgm:t>
    </dgm:pt>
    <dgm:pt modelId="{FB652359-3D49-4465-901A-A49AB0B4875D}" type="pres">
      <dgm:prSet presAssocID="{B56C3AAE-D108-4107-A74F-9CC67BC92374}" presName="hierChild4" presStyleCnt="0"/>
      <dgm:spPr/>
    </dgm:pt>
    <dgm:pt modelId="{BFA3567C-640B-4E1D-B9A0-C40355B50E93}" type="pres">
      <dgm:prSet presAssocID="{B56C3AAE-D108-4107-A74F-9CC67BC92374}" presName="hierChild5" presStyleCnt="0"/>
      <dgm:spPr/>
    </dgm:pt>
    <dgm:pt modelId="{AA49E2E5-264B-48AC-906C-5B4738D5E2A1}" type="pres">
      <dgm:prSet presAssocID="{C8CBE908-EA7D-4D4D-A415-637FCC08B33B}" presName="hierChild3" presStyleCnt="0"/>
      <dgm:spPr/>
    </dgm:pt>
  </dgm:ptLst>
  <dgm:cxnLst>
    <dgm:cxn modelId="{63DC7465-0221-435E-8473-5FD9ED15A2A7}" type="presOf" srcId="{CC4499F4-1DEA-43B2-835F-1EBD560F49A2}" destId="{9A164198-BD49-4154-AF9C-17923A478D36}" srcOrd="0" destOrd="0" presId="urn:microsoft.com/office/officeart/2009/3/layout/HorizontalOrganizationChart"/>
    <dgm:cxn modelId="{AF81C64D-670A-454E-AD12-7378C525DD9A}" type="presOf" srcId="{C8CBE908-EA7D-4D4D-A415-637FCC08B33B}" destId="{BDCC6DE3-05A3-430A-8C9E-9950CF2480E7}" srcOrd="0" destOrd="0" presId="urn:microsoft.com/office/officeart/2009/3/layout/HorizontalOrganizationChart"/>
    <dgm:cxn modelId="{295B2806-22EB-4589-86F0-9FB56988FD29}" type="presOf" srcId="{B56C3AAE-D108-4107-A74F-9CC67BC92374}" destId="{76194071-A2DE-439E-8FED-3DA1CD063702}" srcOrd="1" destOrd="0" presId="urn:microsoft.com/office/officeart/2009/3/layout/HorizontalOrganizationChart"/>
    <dgm:cxn modelId="{EB9F6DE3-5CB3-4ACE-9479-9DA9FA208210}" type="presOf" srcId="{48907DCD-3E0C-4106-A0A7-1743721E6A20}" destId="{541768DF-8B87-4A89-ABFD-D5B529901AF4}" srcOrd="1" destOrd="0" presId="urn:microsoft.com/office/officeart/2009/3/layout/HorizontalOrganizationChart"/>
    <dgm:cxn modelId="{90A4B057-CF92-49C1-A036-84AD1E79FC7B}" type="presOf" srcId="{C8CBE908-EA7D-4D4D-A415-637FCC08B33B}" destId="{36C448F2-9525-484E-A2FB-78021ECCE555}" srcOrd="1" destOrd="0" presId="urn:microsoft.com/office/officeart/2009/3/layout/HorizontalOrganizationChart"/>
    <dgm:cxn modelId="{4CDB6F0B-A945-4394-805E-67F0598B4595}" type="presOf" srcId="{BADAADEF-4FCE-44A9-A827-7D0CEA600FD5}" destId="{F4590BAA-80B9-4620-A399-51116908B08E}" srcOrd="0" destOrd="0" presId="urn:microsoft.com/office/officeart/2009/3/layout/HorizontalOrganizationChart"/>
    <dgm:cxn modelId="{679ECC39-A59B-45DB-8AC3-C6445593441E}" type="presOf" srcId="{A47D0E7B-97C0-4B5E-BD94-2F8EB3703B97}" destId="{F6CA89C5-3C89-4269-91E8-1BF524177A01}" srcOrd="0" destOrd="0" presId="urn:microsoft.com/office/officeart/2009/3/layout/HorizontalOrganizationChart"/>
    <dgm:cxn modelId="{9F3E8137-4E71-4D1F-82E0-0BEE41C34F1D}" type="presOf" srcId="{B56C3AAE-D108-4107-A74F-9CC67BC92374}" destId="{9E94F754-95F7-443F-9EFB-C7CD8BC61FC6}" srcOrd="0" destOrd="0" presId="urn:microsoft.com/office/officeart/2009/3/layout/HorizontalOrganizationChart"/>
    <dgm:cxn modelId="{1511F436-39C3-4E1A-956D-6025DAE4D166}" srcId="{C8CBE908-EA7D-4D4D-A415-637FCC08B33B}" destId="{48907DCD-3E0C-4106-A0A7-1743721E6A20}" srcOrd="0" destOrd="0" parTransId="{CC4499F4-1DEA-43B2-835F-1EBD560F49A2}" sibTransId="{D5679679-EF62-4E01-8BE5-FA8B32813425}"/>
    <dgm:cxn modelId="{AC6B41F9-8354-4591-A9E9-FC10660A5114}" srcId="{41337B45-1B41-4E6E-ACDC-6F4E2B7CB9B5}" destId="{C8CBE908-EA7D-4D4D-A415-637FCC08B33B}" srcOrd="0" destOrd="0" parTransId="{342F0565-BCB1-40E2-BC16-87FBC9AA0B81}" sibTransId="{232AA409-3836-4952-92B0-49D465F90617}"/>
    <dgm:cxn modelId="{2D72464B-3B99-46CC-BE16-D59DD32DF293}" srcId="{C8CBE908-EA7D-4D4D-A415-637FCC08B33B}" destId="{BADAADEF-4FCE-44A9-A827-7D0CEA600FD5}" srcOrd="1" destOrd="0" parTransId="{A47D0E7B-97C0-4B5E-BD94-2F8EB3703B97}" sibTransId="{9F507BA8-FA22-46EB-BEAA-DA8312D0482B}"/>
    <dgm:cxn modelId="{1B735C10-5022-4F62-BE2A-463F1DDE4BA4}" type="presOf" srcId="{41337B45-1B41-4E6E-ACDC-6F4E2B7CB9B5}" destId="{310CCA40-DE1E-4EC1-AF5C-C9EDC209A983}" srcOrd="0" destOrd="0" presId="urn:microsoft.com/office/officeart/2009/3/layout/HorizontalOrganizationChart"/>
    <dgm:cxn modelId="{B1C80338-BD65-4D4A-81B2-96B48885D989}" type="presOf" srcId="{734F7399-B53E-42AF-8364-2EE871334AD2}" destId="{71BACC4E-DABE-465D-886E-E14DDE39434C}" srcOrd="0" destOrd="0" presId="urn:microsoft.com/office/officeart/2009/3/layout/HorizontalOrganizationChart"/>
    <dgm:cxn modelId="{29579CC9-8D5D-491D-B79B-86C52498CCA3}" type="presOf" srcId="{48907DCD-3E0C-4106-A0A7-1743721E6A20}" destId="{54174ECB-037D-4117-80DE-5ED8C2555300}" srcOrd="0" destOrd="0" presId="urn:microsoft.com/office/officeart/2009/3/layout/HorizontalOrganizationChart"/>
    <dgm:cxn modelId="{13016605-A7E7-40DC-8427-FCA72F29DD4F}" type="presOf" srcId="{BADAADEF-4FCE-44A9-A827-7D0CEA600FD5}" destId="{6DA6A62B-3886-4126-ABD9-2D6BC7A2E1CD}" srcOrd="1" destOrd="0" presId="urn:microsoft.com/office/officeart/2009/3/layout/HorizontalOrganizationChart"/>
    <dgm:cxn modelId="{C923D2FD-ED7D-4733-9271-DAD4847E1CB2}" srcId="{C8CBE908-EA7D-4D4D-A415-637FCC08B33B}" destId="{B56C3AAE-D108-4107-A74F-9CC67BC92374}" srcOrd="2" destOrd="0" parTransId="{734F7399-B53E-42AF-8364-2EE871334AD2}" sibTransId="{1A5D53A7-E16E-42F8-8657-A3406C3BA03F}"/>
    <dgm:cxn modelId="{79B57CB9-3134-416F-9EE6-0E6CA134B81F}" type="presParOf" srcId="{310CCA40-DE1E-4EC1-AF5C-C9EDC209A983}" destId="{80547EA1-A678-44B6-9960-24E726A5022F}" srcOrd="0" destOrd="0" presId="urn:microsoft.com/office/officeart/2009/3/layout/HorizontalOrganizationChart"/>
    <dgm:cxn modelId="{9A262A5B-4237-4478-8E63-4E71D5A5CC54}" type="presParOf" srcId="{80547EA1-A678-44B6-9960-24E726A5022F}" destId="{BCE6EB0B-4D48-4C62-B13B-CD5E3AD5575F}" srcOrd="0" destOrd="0" presId="urn:microsoft.com/office/officeart/2009/3/layout/HorizontalOrganizationChart"/>
    <dgm:cxn modelId="{4743D1EF-8BE9-47F1-9D7F-BE723784651E}" type="presParOf" srcId="{BCE6EB0B-4D48-4C62-B13B-CD5E3AD5575F}" destId="{BDCC6DE3-05A3-430A-8C9E-9950CF2480E7}" srcOrd="0" destOrd="0" presId="urn:microsoft.com/office/officeart/2009/3/layout/HorizontalOrganizationChart"/>
    <dgm:cxn modelId="{9172541F-0A21-4658-8DEC-BCB669CD5784}" type="presParOf" srcId="{BCE6EB0B-4D48-4C62-B13B-CD5E3AD5575F}" destId="{36C448F2-9525-484E-A2FB-78021ECCE555}" srcOrd="1" destOrd="0" presId="urn:microsoft.com/office/officeart/2009/3/layout/HorizontalOrganizationChart"/>
    <dgm:cxn modelId="{5970BA3D-744C-461B-9902-C920CC005BC5}" type="presParOf" srcId="{80547EA1-A678-44B6-9960-24E726A5022F}" destId="{E764A918-A65A-4135-9369-DA8F15D7BB29}" srcOrd="1" destOrd="0" presId="urn:microsoft.com/office/officeart/2009/3/layout/HorizontalOrganizationChart"/>
    <dgm:cxn modelId="{052072BA-90B7-4831-9E46-F383EE79BF33}" type="presParOf" srcId="{E764A918-A65A-4135-9369-DA8F15D7BB29}" destId="{9A164198-BD49-4154-AF9C-17923A478D36}" srcOrd="0" destOrd="0" presId="urn:microsoft.com/office/officeart/2009/3/layout/HorizontalOrganizationChart"/>
    <dgm:cxn modelId="{359F3C32-FE26-498E-BD2A-5EFE2C45FDD7}" type="presParOf" srcId="{E764A918-A65A-4135-9369-DA8F15D7BB29}" destId="{3A6CDF17-38C9-4B87-B207-CCA9D8AF6C6B}" srcOrd="1" destOrd="0" presId="urn:microsoft.com/office/officeart/2009/3/layout/HorizontalOrganizationChart"/>
    <dgm:cxn modelId="{5F398623-254E-487E-BAC2-79171C392C14}" type="presParOf" srcId="{3A6CDF17-38C9-4B87-B207-CCA9D8AF6C6B}" destId="{AE52040D-9B24-4542-907A-2054B00A44CA}" srcOrd="0" destOrd="0" presId="urn:microsoft.com/office/officeart/2009/3/layout/HorizontalOrganizationChart"/>
    <dgm:cxn modelId="{F838C890-4FC0-4A36-8325-09FA35905B8D}" type="presParOf" srcId="{AE52040D-9B24-4542-907A-2054B00A44CA}" destId="{54174ECB-037D-4117-80DE-5ED8C2555300}" srcOrd="0" destOrd="0" presId="urn:microsoft.com/office/officeart/2009/3/layout/HorizontalOrganizationChart"/>
    <dgm:cxn modelId="{D417D7E2-58E7-457B-9887-818820FC4CB6}" type="presParOf" srcId="{AE52040D-9B24-4542-907A-2054B00A44CA}" destId="{541768DF-8B87-4A89-ABFD-D5B529901AF4}" srcOrd="1" destOrd="0" presId="urn:microsoft.com/office/officeart/2009/3/layout/HorizontalOrganizationChart"/>
    <dgm:cxn modelId="{854DD300-D651-435E-9177-F3C2BC8EF200}" type="presParOf" srcId="{3A6CDF17-38C9-4B87-B207-CCA9D8AF6C6B}" destId="{597CBF74-F682-4678-9CCA-D1A8908921BC}" srcOrd="1" destOrd="0" presId="urn:microsoft.com/office/officeart/2009/3/layout/HorizontalOrganizationChart"/>
    <dgm:cxn modelId="{75F997FD-B0DA-426A-9E00-941CA8099051}" type="presParOf" srcId="{3A6CDF17-38C9-4B87-B207-CCA9D8AF6C6B}" destId="{DD242726-F845-462E-B139-C17F371A0BE7}" srcOrd="2" destOrd="0" presId="urn:microsoft.com/office/officeart/2009/3/layout/HorizontalOrganizationChart"/>
    <dgm:cxn modelId="{CCD64925-7692-4B2D-A0D7-E6C9A295D85E}" type="presParOf" srcId="{E764A918-A65A-4135-9369-DA8F15D7BB29}" destId="{F6CA89C5-3C89-4269-91E8-1BF524177A01}" srcOrd="2" destOrd="0" presId="urn:microsoft.com/office/officeart/2009/3/layout/HorizontalOrganizationChart"/>
    <dgm:cxn modelId="{EA58BE7D-645C-4B41-8692-695CD98C1EBA}" type="presParOf" srcId="{E764A918-A65A-4135-9369-DA8F15D7BB29}" destId="{533D4F7A-442D-4C1B-B369-861463371065}" srcOrd="3" destOrd="0" presId="urn:microsoft.com/office/officeart/2009/3/layout/HorizontalOrganizationChart"/>
    <dgm:cxn modelId="{A0500B4B-2291-406B-BE72-F8F66E0C56AA}" type="presParOf" srcId="{533D4F7A-442D-4C1B-B369-861463371065}" destId="{9592FD4C-B6F6-4A17-B704-78DC1F32B9F0}" srcOrd="0" destOrd="0" presId="urn:microsoft.com/office/officeart/2009/3/layout/HorizontalOrganizationChart"/>
    <dgm:cxn modelId="{2CEABD89-D7FF-4C35-B1DD-32F779B77104}" type="presParOf" srcId="{9592FD4C-B6F6-4A17-B704-78DC1F32B9F0}" destId="{F4590BAA-80B9-4620-A399-51116908B08E}" srcOrd="0" destOrd="0" presId="urn:microsoft.com/office/officeart/2009/3/layout/HorizontalOrganizationChart"/>
    <dgm:cxn modelId="{5506E777-5AFA-407A-8570-BB4E42777E6B}" type="presParOf" srcId="{9592FD4C-B6F6-4A17-B704-78DC1F32B9F0}" destId="{6DA6A62B-3886-4126-ABD9-2D6BC7A2E1CD}" srcOrd="1" destOrd="0" presId="urn:microsoft.com/office/officeart/2009/3/layout/HorizontalOrganizationChart"/>
    <dgm:cxn modelId="{45252D4E-487D-4DEF-995D-67FBF57CF98C}" type="presParOf" srcId="{533D4F7A-442D-4C1B-B369-861463371065}" destId="{46EC1EEA-FC9E-4DFE-8F62-F3346CF49422}" srcOrd="1" destOrd="0" presId="urn:microsoft.com/office/officeart/2009/3/layout/HorizontalOrganizationChart"/>
    <dgm:cxn modelId="{BA861943-A344-4661-B271-BC68648D74B4}" type="presParOf" srcId="{533D4F7A-442D-4C1B-B369-861463371065}" destId="{42535CFD-CAEF-42B0-BC0E-898F808437B8}" srcOrd="2" destOrd="0" presId="urn:microsoft.com/office/officeart/2009/3/layout/HorizontalOrganizationChart"/>
    <dgm:cxn modelId="{187AD642-F7A5-44FD-8993-0F6A79D28659}" type="presParOf" srcId="{E764A918-A65A-4135-9369-DA8F15D7BB29}" destId="{71BACC4E-DABE-465D-886E-E14DDE39434C}" srcOrd="4" destOrd="0" presId="urn:microsoft.com/office/officeart/2009/3/layout/HorizontalOrganizationChart"/>
    <dgm:cxn modelId="{A4C7B326-A80C-458B-BDB7-5D46B324EB1F}" type="presParOf" srcId="{E764A918-A65A-4135-9369-DA8F15D7BB29}" destId="{96245A1D-3B37-4233-A3A3-0461B64C2EF7}" srcOrd="5" destOrd="0" presId="urn:microsoft.com/office/officeart/2009/3/layout/HorizontalOrganizationChart"/>
    <dgm:cxn modelId="{1F0D46FA-8220-47B8-85CC-9DBC4C803DB2}" type="presParOf" srcId="{96245A1D-3B37-4233-A3A3-0461B64C2EF7}" destId="{79A70865-D576-4B6B-A03C-17E81B0B861E}" srcOrd="0" destOrd="0" presId="urn:microsoft.com/office/officeart/2009/3/layout/HorizontalOrganizationChart"/>
    <dgm:cxn modelId="{34A28E31-BE11-483C-B0D4-B3CB786050C0}" type="presParOf" srcId="{79A70865-D576-4B6B-A03C-17E81B0B861E}" destId="{9E94F754-95F7-443F-9EFB-C7CD8BC61FC6}" srcOrd="0" destOrd="0" presId="urn:microsoft.com/office/officeart/2009/3/layout/HorizontalOrganizationChart"/>
    <dgm:cxn modelId="{54D25039-7D53-4DF8-B88A-32161A129E92}" type="presParOf" srcId="{79A70865-D576-4B6B-A03C-17E81B0B861E}" destId="{76194071-A2DE-439E-8FED-3DA1CD063702}" srcOrd="1" destOrd="0" presId="urn:microsoft.com/office/officeart/2009/3/layout/HorizontalOrganizationChart"/>
    <dgm:cxn modelId="{ED70524A-34DA-4398-9A18-C4D1027DAE19}" type="presParOf" srcId="{96245A1D-3B37-4233-A3A3-0461B64C2EF7}" destId="{FB652359-3D49-4465-901A-A49AB0B4875D}" srcOrd="1" destOrd="0" presId="urn:microsoft.com/office/officeart/2009/3/layout/HorizontalOrganizationChart"/>
    <dgm:cxn modelId="{F8517C26-E148-489C-B127-77B4DC0847E2}" type="presParOf" srcId="{96245A1D-3B37-4233-A3A3-0461B64C2EF7}" destId="{BFA3567C-640B-4E1D-B9A0-C40355B50E93}" srcOrd="2" destOrd="0" presId="urn:microsoft.com/office/officeart/2009/3/layout/HorizontalOrganizationChart"/>
    <dgm:cxn modelId="{E22C0BE2-791D-46D8-ABFF-6AAE0AFC3642}" type="presParOf" srcId="{80547EA1-A678-44B6-9960-24E726A5022F}" destId="{AA49E2E5-264B-48AC-906C-5B4738D5E2A1}" srcOrd="2" destOrd="0" presId="urn:microsoft.com/office/officeart/2009/3/layout/HorizontalOrganizationChar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1BACC4E-DABE-465D-886E-E14DDE39434C}">
      <dsp:nvSpPr>
        <dsp:cNvPr id="0" name=""/>
        <dsp:cNvSpPr/>
      </dsp:nvSpPr>
      <dsp:spPr>
        <a:xfrm>
          <a:off x="2657343" y="3573886"/>
          <a:ext cx="687654" cy="1711776"/>
        </a:xfrm>
        <a:custGeom>
          <a:avLst/>
          <a:gdLst/>
          <a:ahLst/>
          <a:cxnLst/>
          <a:rect l="0" t="0" r="0" b="0"/>
          <a:pathLst>
            <a:path>
              <a:moveTo>
                <a:pt x="0" y="0"/>
              </a:moveTo>
              <a:lnTo>
                <a:pt x="277216" y="0"/>
              </a:lnTo>
              <a:lnTo>
                <a:pt x="277216" y="1711776"/>
              </a:lnTo>
              <a:lnTo>
                <a:pt x="687654" y="1711776"/>
              </a:lnTo>
            </a:path>
          </a:pathLst>
        </a:custGeom>
        <a:noFill/>
        <a:ln w="15875"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F6CA89C5-3C89-4269-91E8-1BF524177A01}">
      <dsp:nvSpPr>
        <dsp:cNvPr id="0" name=""/>
        <dsp:cNvSpPr/>
      </dsp:nvSpPr>
      <dsp:spPr>
        <a:xfrm>
          <a:off x="2657343" y="3573886"/>
          <a:ext cx="696971" cy="121134"/>
        </a:xfrm>
        <a:custGeom>
          <a:avLst/>
          <a:gdLst/>
          <a:ahLst/>
          <a:cxnLst/>
          <a:rect l="0" t="0" r="0" b="0"/>
          <a:pathLst>
            <a:path>
              <a:moveTo>
                <a:pt x="0" y="0"/>
              </a:moveTo>
              <a:lnTo>
                <a:pt x="286533" y="0"/>
              </a:lnTo>
              <a:lnTo>
                <a:pt x="286533" y="121134"/>
              </a:lnTo>
              <a:lnTo>
                <a:pt x="696971" y="121134"/>
              </a:lnTo>
            </a:path>
          </a:pathLst>
        </a:custGeom>
        <a:noFill/>
        <a:ln w="15875"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9A164198-BD49-4154-AF9C-17923A478D36}">
      <dsp:nvSpPr>
        <dsp:cNvPr id="0" name=""/>
        <dsp:cNvSpPr/>
      </dsp:nvSpPr>
      <dsp:spPr>
        <a:xfrm>
          <a:off x="2657343" y="2074126"/>
          <a:ext cx="696971" cy="1499759"/>
        </a:xfrm>
        <a:custGeom>
          <a:avLst/>
          <a:gdLst/>
          <a:ahLst/>
          <a:cxnLst/>
          <a:rect l="0" t="0" r="0" b="0"/>
          <a:pathLst>
            <a:path>
              <a:moveTo>
                <a:pt x="0" y="1499759"/>
              </a:moveTo>
              <a:lnTo>
                <a:pt x="286533" y="1499759"/>
              </a:lnTo>
              <a:lnTo>
                <a:pt x="286533" y="0"/>
              </a:lnTo>
              <a:lnTo>
                <a:pt x="696971" y="0"/>
              </a:lnTo>
            </a:path>
          </a:pathLst>
        </a:custGeom>
        <a:noFill/>
        <a:ln w="15875" cap="flat" cmpd="sng" algn="ctr">
          <a:solidFill>
            <a:srgbClr val="C00000"/>
          </a:solidFill>
          <a:prstDash val="solid"/>
        </a:ln>
        <a:effectLst/>
      </dsp:spPr>
      <dsp:style>
        <a:lnRef idx="2">
          <a:scrgbClr r="0" g="0" b="0"/>
        </a:lnRef>
        <a:fillRef idx="0">
          <a:scrgbClr r="0" g="0" b="0"/>
        </a:fillRef>
        <a:effectRef idx="0">
          <a:scrgbClr r="0" g="0" b="0"/>
        </a:effectRef>
        <a:fontRef idx="minor"/>
      </dsp:style>
    </dsp:sp>
    <dsp:sp modelId="{BDCC6DE3-05A3-430A-8C9E-9950CF2480E7}">
      <dsp:nvSpPr>
        <dsp:cNvPr id="0" name=""/>
        <dsp:cNvSpPr/>
      </dsp:nvSpPr>
      <dsp:spPr>
        <a:xfrm>
          <a:off x="0" y="2947967"/>
          <a:ext cx="2657343" cy="1251837"/>
        </a:xfrm>
        <a:prstGeom prst="rect">
          <a:avLst/>
        </a:prstGeom>
        <a:solidFill>
          <a:srgbClr val="FFFF00"/>
        </a:solidFill>
        <a:ln>
          <a:solidFill>
            <a:srgbClr val="FFFF00"/>
          </a:solid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alpha val="80000"/>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4605" tIns="14605" rIns="14605" bIns="14605"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ru-RU" sz="2300" kern="1200" dirty="0" err="1"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Тәрбиесі қиын балаларды</a:t>
          </a:r>
          <a:r>
            <a:rPr lang="ru-RU" sz="2300" kern="1200" dirty="0"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300" kern="1200" dirty="0" err="1"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тудыратын</a:t>
          </a:r>
          <a:r>
            <a:rPr lang="ru-RU" sz="2300" kern="1200" dirty="0"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 </a:t>
          </a:r>
          <a:r>
            <a:rPr lang="ru-RU" sz="2300" kern="1200" dirty="0" err="1" smtClean="0">
              <a:ln>
                <a:solidFill>
                  <a:srgbClr val="C00000"/>
                </a:solidFill>
              </a:ln>
              <a:solidFill>
                <a:srgbClr val="C00000"/>
              </a:solidFill>
              <a:latin typeface="Times New Roman" panose="02020603050405020304" pitchFamily="18" charset="0"/>
              <a:ea typeface="Calibri" panose="020F0502020204030204" pitchFamily="34" charset="0"/>
              <a:cs typeface="Times New Roman" panose="02020603050405020304" pitchFamily="18" charset="0"/>
            </a:rPr>
            <a:t>себептер</a:t>
          </a:r>
          <a:endParaRPr lang="ru-RU" sz="2300" kern="1200" dirty="0">
            <a:ln>
              <a:solidFill>
                <a:srgbClr val="C00000"/>
              </a:solidFill>
            </a:ln>
            <a:solidFill>
              <a:srgbClr val="C00000"/>
            </a:solidFill>
          </a:endParaRPr>
        </a:p>
      </dsp:txBody>
      <dsp:txXfrm>
        <a:off x="0" y="2947967"/>
        <a:ext cx="2657343" cy="1251837"/>
      </dsp:txXfrm>
    </dsp:sp>
    <dsp:sp modelId="{54174ECB-037D-4117-80DE-5ED8C2555300}">
      <dsp:nvSpPr>
        <dsp:cNvPr id="0" name=""/>
        <dsp:cNvSpPr/>
      </dsp:nvSpPr>
      <dsp:spPr>
        <a:xfrm>
          <a:off x="3354314" y="1389910"/>
          <a:ext cx="5150880" cy="1368433"/>
        </a:xfrm>
        <a:prstGeom prst="rect">
          <a:avLst/>
        </a:prstGeom>
        <a:solidFill>
          <a:srgbClr val="FFFF00"/>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alpha val="70000"/>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Себептердің бірі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балаларын</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оқытуда, тәрбиелеуде ата</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аналардың жауапкершілік</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сезімінің жоқтығы </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бала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мінезінде</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мейрімсіздікті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яғни қатыгездікті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дөрекілікті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өзімшілдікті туғызады</a:t>
          </a:r>
          <a:endParaRPr lang="ru-RU" sz="1800" b="1" kern="1200" cap="none" spc="0" dirty="0">
            <a:ln w="10541" cmpd="sng">
              <a:solidFill>
                <a:srgbClr val="C00000"/>
              </a:solidFill>
              <a:prstDash val="solid"/>
            </a:ln>
            <a:solidFill>
              <a:srgbClr val="C00000"/>
            </a:solidFill>
            <a:effectLst/>
          </a:endParaRPr>
        </a:p>
      </dsp:txBody>
      <dsp:txXfrm>
        <a:off x="3354314" y="1389910"/>
        <a:ext cx="5150880" cy="1368433"/>
      </dsp:txXfrm>
    </dsp:sp>
    <dsp:sp modelId="{F4590BAA-80B9-4620-A399-51116908B08E}">
      <dsp:nvSpPr>
        <dsp:cNvPr id="0" name=""/>
        <dsp:cNvSpPr/>
      </dsp:nvSpPr>
      <dsp:spPr>
        <a:xfrm>
          <a:off x="3354314" y="3000769"/>
          <a:ext cx="5132698" cy="1388500"/>
        </a:xfrm>
        <a:prstGeom prst="rect">
          <a:avLst/>
        </a:prstGeom>
        <a:solidFill>
          <a:srgbClr val="FFFF00"/>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alpha val="70000"/>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Екінші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себеп</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бұл үйдегі сәтсіздік, маскүнемдік, ұрыс </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төбелес, ұрлық, ата</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аналардың және басқа отбасы</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мүшелерінің жеңілтек мінез</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құлқы, </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ал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бәрінен жаманы</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ажырасу</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неке</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бұзу</a:t>
          </a:r>
          <a:endPar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endParaRPr>
        </a:p>
      </dsp:txBody>
      <dsp:txXfrm>
        <a:off x="3354314" y="3000769"/>
        <a:ext cx="5132698" cy="1388500"/>
      </dsp:txXfrm>
    </dsp:sp>
    <dsp:sp modelId="{9E94F754-95F7-443F-9EFB-C7CD8BC61FC6}">
      <dsp:nvSpPr>
        <dsp:cNvPr id="0" name=""/>
        <dsp:cNvSpPr/>
      </dsp:nvSpPr>
      <dsp:spPr>
        <a:xfrm>
          <a:off x="3344997" y="4594842"/>
          <a:ext cx="5170868" cy="1381640"/>
        </a:xfrm>
        <a:prstGeom prst="rect">
          <a:avLst/>
        </a:prstGeom>
        <a:solidFill>
          <a:srgbClr val="FFFF00"/>
        </a:solidFill>
        <a:ln>
          <a:noFill/>
        </a:ln>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accent2">
              <a:alpha val="70000"/>
              <a:hueOff val="0"/>
              <a:satOff val="0"/>
              <a:lumOff val="0"/>
              <a:alphaOff val="0"/>
              <a:shade val="25000"/>
              <a:satMod val="180000"/>
            </a:schemeClr>
          </a:contourClr>
        </a:sp3d>
      </dsp:spPr>
      <dsp:style>
        <a:lnRef idx="0">
          <a:scrgbClr r="0" g="0" b="0"/>
        </a:lnRef>
        <a:fillRef idx="3">
          <a:scrgbClr r="0" g="0" b="0"/>
        </a:fillRef>
        <a:effectRef idx="3">
          <a:scrgbClr r="0" g="0" b="0"/>
        </a:effectRef>
        <a:fontRef idx="minor">
          <a:schemeClr val="lt1"/>
        </a:fontRef>
      </dsp:style>
      <dsp:txBody>
        <a:bodyPr spcFirstLastPara="0" vert="horz" wrap="square" lIns="11430" tIns="11430" rIns="11430" bIns="11430" numCol="1" spcCol="1270" anchor="ctr" anchorCtr="0">
          <a:noAutofit/>
        </a:bodyPr>
        <a:lstStyle/>
        <a:p>
          <a:pPr marL="0" marR="0" lvl="0" indent="0" algn="just" defTabSz="914400" eaLnBrk="1" fontAlgn="auto" latinLnBrk="0" hangingPunct="1">
            <a:lnSpc>
              <a:spcPct val="100000"/>
            </a:lnSpc>
            <a:spcBef>
              <a:spcPct val="0"/>
            </a:spcBef>
            <a:spcAft>
              <a:spcPts val="0"/>
            </a:spcAft>
            <a:buClrTx/>
            <a:buSzTx/>
            <a:buFontTx/>
            <a:buNone/>
            <a:tabLst/>
            <a:defRPr/>
          </a:pP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Үшінші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себеп</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кей</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жа</a:t>
          </a:r>
          <a:r>
            <a:rPr lang="kk-KZ"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ғдайларда</a:t>
          </a:r>
          <a:r>
            <a:rPr lang="kk-KZ"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ұл балаға жеткіліксіз</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көңіл аударылады</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Кейбір</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отбасы</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баланың ішкі</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дүниесін, тілектерін</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ойларын</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қайғысын қоршаған ортаға қатынасын </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жете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біле</a:t>
          </a:r>
          <a:r>
            <a:rPr lang="ru-RU" sz="1800" b="1" kern="1200" cap="none" spc="0" dirty="0"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 </a:t>
          </a:r>
          <a:r>
            <a:rPr lang="ru-RU" sz="1800" b="1" kern="1200" cap="none" spc="0" dirty="0" err="1" smtClean="0">
              <a:ln w="10541" cmpd="sng">
                <a:solidFill>
                  <a:srgbClr val="C00000"/>
                </a:solidFill>
                <a:prstDash val="solid"/>
              </a:ln>
              <a:solidFill>
                <a:srgbClr val="C00000"/>
              </a:solidFill>
              <a:effectLst/>
              <a:latin typeface="Times New Roman" panose="02020603050405020304" pitchFamily="18" charset="0"/>
              <a:ea typeface="Calibri" panose="020F0502020204030204" pitchFamily="34" charset="0"/>
              <a:cs typeface="Times New Roman" panose="02020603050405020304" pitchFamily="18" charset="0"/>
            </a:rPr>
            <a:t>бермейді</a:t>
          </a:r>
          <a:endParaRPr lang="ru-RU" sz="1400" b="1" kern="1200" cap="none" spc="0" dirty="0">
            <a:ln w="10541" cmpd="sng">
              <a:solidFill>
                <a:srgbClr val="C00000"/>
              </a:solidFill>
              <a:prstDash val="solid"/>
            </a:ln>
            <a:solidFill>
              <a:srgbClr val="C00000"/>
            </a:solidFill>
            <a:effectLst/>
          </a:endParaRPr>
        </a:p>
      </dsp:txBody>
      <dsp:txXfrm>
        <a:off x="3344997" y="4594842"/>
        <a:ext cx="5170868" cy="1381640"/>
      </dsp:txXfrm>
    </dsp:sp>
  </dsp:spTree>
</dsp:drawing>
</file>

<file path=ppt/diagrams/layout1.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C66E62-933D-4801-BEDB-C17F65277A49}"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C66E62-933D-4801-BEDB-C17F65277A49}"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C66E62-933D-4801-BEDB-C17F65277A49}" type="slidenum">
              <a:rPr lang="ru-RU" smtClean="0"/>
              <a:pPr/>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C66E62-933D-4801-BEDB-C17F65277A49}" type="slidenum">
              <a:rPr lang="ru-RU" smtClean="0"/>
              <a:pPr/>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20C66E62-933D-4801-BEDB-C17F65277A49}"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C66E62-933D-4801-BEDB-C17F65277A49}" type="slidenum">
              <a:rPr lang="ru-RU" smtClean="0"/>
              <a:pPr/>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20C66E62-933D-4801-BEDB-C17F65277A49}"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0C66E62-933D-4801-BEDB-C17F65277A49}"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20C66E62-933D-4801-BEDB-C17F65277A49}"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C66E62-933D-4801-BEDB-C17F65277A49}" type="slidenum">
              <a:rPr lang="ru-RU" smtClean="0"/>
              <a:pPr/>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84331567-5EF0-40C3-8B6D-6E3090348AE5}" type="datetimeFigureOut">
              <a:rPr lang="ru-RU" smtClean="0"/>
              <a:pPr/>
              <a:t>22.04.2020</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20C66E62-933D-4801-BEDB-C17F65277A49}" type="slidenum">
              <a:rPr lang="ru-RU" smtClean="0"/>
              <a:pPr/>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84331567-5EF0-40C3-8B6D-6E3090348AE5}" type="datetimeFigureOut">
              <a:rPr lang="ru-RU" smtClean="0"/>
              <a:pPr/>
              <a:t>22.04.2020</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20C66E62-933D-4801-BEDB-C17F65277A49}" type="slidenum">
              <a:rPr lang="ru-RU" smtClean="0"/>
              <a:pPr/>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42910" y="428604"/>
            <a:ext cx="7772400" cy="2227269"/>
          </a:xfrm>
        </p:spPr>
        <p:txBody>
          <a:bodyPr>
            <a:noAutofit/>
          </a:bodyPr>
          <a:lstStyle/>
          <a:p>
            <a:r>
              <a:rPr lang="kk-KZ" sz="5400" b="1" dirty="0" smtClean="0">
                <a:ln w="10541" cmpd="sng">
                  <a:solidFill>
                    <a:srgbClr val="C00000"/>
                  </a:solidFill>
                  <a:prstDash val="solid"/>
                </a:ln>
                <a:solidFill>
                  <a:srgbClr val="C00000"/>
                </a:solidFill>
                <a:latin typeface="Times New Roman" pitchFamily="18" charset="0"/>
                <a:cs typeface="Times New Roman" pitchFamily="18" charset="0"/>
              </a:rPr>
              <a:t>Құқық </a:t>
            </a:r>
            <a:r>
              <a:rPr lang="kk-KZ" sz="5400" b="1" dirty="0">
                <a:ln w="10541" cmpd="sng">
                  <a:solidFill>
                    <a:srgbClr val="C00000"/>
                  </a:solidFill>
                  <a:prstDash val="solid"/>
                </a:ln>
                <a:solidFill>
                  <a:srgbClr val="C00000"/>
                </a:solidFill>
                <a:latin typeface="Times New Roman" pitchFamily="18" charset="0"/>
                <a:cs typeface="Times New Roman" pitchFamily="18" charset="0"/>
              </a:rPr>
              <a:t>бұзушылықтың алдын </a:t>
            </a:r>
            <a:r>
              <a:rPr lang="kk-KZ" sz="5400" b="1" dirty="0" smtClean="0">
                <a:ln w="10541" cmpd="sng">
                  <a:solidFill>
                    <a:srgbClr val="C00000"/>
                  </a:solidFill>
                  <a:prstDash val="solid"/>
                </a:ln>
                <a:solidFill>
                  <a:srgbClr val="C00000"/>
                </a:solidFill>
                <a:latin typeface="Times New Roman" pitchFamily="18" charset="0"/>
                <a:cs typeface="Times New Roman" pitchFamily="18" charset="0"/>
              </a:rPr>
              <a:t>алу</a:t>
            </a:r>
            <a:endParaRPr lang="ru-RU" sz="5400" b="1" dirty="0">
              <a:ln w="10541" cmpd="sng">
                <a:solidFill>
                  <a:srgbClr val="C00000"/>
                </a:solidFill>
                <a:prstDash val="solid"/>
              </a:ln>
              <a:solidFill>
                <a:srgbClr val="C00000"/>
              </a:solidFill>
              <a:latin typeface="Times New Roman" pitchFamily="18" charset="0"/>
              <a:cs typeface="Times New Roman" pitchFamily="18" charset="0"/>
            </a:endParaRPr>
          </a:p>
        </p:txBody>
      </p:sp>
      <p:pic>
        <p:nvPicPr>
          <p:cNvPr id="15362" name="Picture 2" descr="http://rus-buh.ru/images/stories/516541.jpg"/>
          <p:cNvPicPr>
            <a:picLocks noChangeAspect="1" noChangeArrowheads="1"/>
          </p:cNvPicPr>
          <p:nvPr/>
        </p:nvPicPr>
        <p:blipFill>
          <a:blip r:embed="rId2"/>
          <a:srcRect/>
          <a:stretch>
            <a:fillRect/>
          </a:stretch>
        </p:blipFill>
        <p:spPr bwMode="auto">
          <a:xfrm>
            <a:off x="1571604" y="2500306"/>
            <a:ext cx="6286500" cy="3810000"/>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357158" y="857232"/>
            <a:ext cx="8429684" cy="5760680"/>
          </a:xfrm>
          <a:prstGeom prst="rect">
            <a:avLst/>
          </a:prstGeom>
        </p:spPr>
        <p:txBody>
          <a:bodyPr wrap="square">
            <a:spAutoFit/>
          </a:bodyPr>
          <a:lstStyle/>
          <a:p>
            <a:pPr algn="just">
              <a:lnSpc>
                <a:spcPct val="107000"/>
              </a:lnSpc>
              <a:spcAft>
                <a:spcPts val="800"/>
              </a:spcAft>
            </a:pPr>
            <a:r>
              <a:rPr lang="kk-KZ" sz="3200" b="1" dirty="0" smtClean="0">
                <a:ln w="10541" cmpd="sng">
                  <a:solidFill>
                    <a:srgbClr val="002060"/>
                  </a:solidFill>
                  <a:prstDash val="solid"/>
                </a:ln>
                <a:solidFill>
                  <a:srgbClr val="002060"/>
                </a:solidFill>
                <a:latin typeface="Times New Roman" panose="02020603050405020304" pitchFamily="18" charset="0"/>
                <a:ea typeface="Calibri" panose="020F0502020204030204" pitchFamily="34" charset="0"/>
                <a:cs typeface="Times New Roman" panose="02020603050405020304" pitchFamily="18" charset="0"/>
              </a:rPr>
              <a:t>    Құқықтық </a:t>
            </a:r>
            <a:r>
              <a:rPr lang="kk-KZ" sz="3200" b="1" dirty="0">
                <a:ln w="10541" cmpd="sng">
                  <a:solidFill>
                    <a:srgbClr val="002060"/>
                  </a:solidFill>
                  <a:prstDash val="solid"/>
                </a:ln>
                <a:solidFill>
                  <a:srgbClr val="002060"/>
                </a:solidFill>
                <a:latin typeface="Times New Roman" panose="02020603050405020304" pitchFamily="18" charset="0"/>
                <a:ea typeface="Calibri" panose="020F0502020204030204" pitchFamily="34" charset="0"/>
                <a:cs typeface="Times New Roman" panose="02020603050405020304" pitchFamily="18" charset="0"/>
              </a:rPr>
              <a:t>тәрбие мен құқықтық жігерлі сана алдымен отбасынан басталады. Бүгінгі қоғамды дамыту үшін әрқайсысымыз құқықтық заңға құрметпен қарап, өз бойымызда құқықтық сана мен жігерді шыңдауымыз керектігін өмір көрсетіп отыр. Аталған қылмыс түрлерін болдырмау, оның алдын алу үшін құқықтық насихатты күшейтіп, құқықтық тәрбиені одан әрі жетілдіру қажет.</a:t>
            </a:r>
            <a:endParaRPr lang="ru-RU" sz="3200" b="1" dirty="0" smtClean="0">
              <a:ln w="10541" cmpd="sng">
                <a:solidFill>
                  <a:srgbClr val="002060"/>
                </a:solidFill>
                <a:prstDash val="solid"/>
              </a:ln>
              <a:solidFill>
                <a:srgbClr val="002060"/>
              </a:solidFill>
              <a:latin typeface="Times New Roman" panose="02020603050405020304" pitchFamily="18" charset="0"/>
              <a:ea typeface="Calibri" panose="020F0502020204030204" pitchFamily="34" charset="0"/>
              <a:cs typeface="Times New Roman" panose="02020603050405020304" pitchFamily="18" charset="0"/>
            </a:endParaRPr>
          </a:p>
          <a:p>
            <a:pPr>
              <a:lnSpc>
                <a:spcPct val="107000"/>
              </a:lnSpc>
              <a:spcAft>
                <a:spcPts val="800"/>
              </a:spcAft>
            </a:pPr>
            <a:r>
              <a:rPr lang="kk-KZ" b="1" dirty="0">
                <a:ln w="10541" cmpd="sng">
                  <a:solidFill>
                    <a:srgbClr val="002060"/>
                  </a:solidFill>
                  <a:prstDash val="solid"/>
                </a:ln>
                <a:solidFill>
                  <a:srgbClr val="002060"/>
                </a:solidFill>
                <a:latin typeface="Times New Roman" panose="02020603050405020304" pitchFamily="18" charset="0"/>
                <a:ea typeface="Calibri" panose="020F0502020204030204" pitchFamily="34" charset="0"/>
                <a:cs typeface="Times New Roman" panose="02020603050405020304" pitchFamily="18" charset="0"/>
              </a:rPr>
              <a:t> </a:t>
            </a:r>
            <a:endParaRPr lang="ru-RU" sz="1100" b="1" dirty="0">
              <a:ln w="10541" cmpd="sng">
                <a:solidFill>
                  <a:srgbClr val="002060"/>
                </a:solidFill>
                <a:prstDash val="solid"/>
              </a:ln>
              <a:solidFill>
                <a:srgbClr val="002060"/>
              </a:solidFill>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25766700"/>
      </p:ext>
    </p:extLst>
  </p:cSld>
  <p:clrMapOvr>
    <a:masterClrMapping/>
  </p:clrMapOvr>
  <p:transition spd="slow">
    <p:wheel spokes="8"/>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8" name="Picture 4" descr="https://thumbs.dreamstime.com/z/3d-man-illustrator-stop-sign-halt-gesture-24599940.jpg"/>
          <p:cNvPicPr>
            <a:picLocks noChangeAspect="1" noChangeArrowheads="1"/>
          </p:cNvPicPr>
          <p:nvPr/>
        </p:nvPicPr>
        <p:blipFill>
          <a:blip r:embed="rId2" cstate="print"/>
          <a:srcRect r="10168"/>
          <a:stretch>
            <a:fillRect/>
          </a:stretch>
        </p:blipFill>
        <p:spPr bwMode="auto">
          <a:xfrm>
            <a:off x="500034" y="2071678"/>
            <a:ext cx="4357718" cy="4643470"/>
          </a:xfrm>
          <a:prstGeom prst="rect">
            <a:avLst/>
          </a:prstGeom>
          <a:noFill/>
        </p:spPr>
      </p:pic>
      <p:sp>
        <p:nvSpPr>
          <p:cNvPr id="3" name="Содержимое 2"/>
          <p:cNvSpPr>
            <a:spLocks noGrp="1"/>
          </p:cNvSpPr>
          <p:nvPr>
            <p:ph idx="1"/>
          </p:nvPr>
        </p:nvSpPr>
        <p:spPr>
          <a:xfrm>
            <a:off x="4071934" y="3000372"/>
            <a:ext cx="4857784" cy="2500330"/>
          </a:xfrm>
        </p:spPr>
        <p:txBody>
          <a:bodyPr>
            <a:noAutofit/>
          </a:bodyPr>
          <a:lstStyle/>
          <a:p>
            <a:pPr algn="r">
              <a:buNone/>
            </a:pPr>
            <a:r>
              <a:rPr lang="kk-KZ" sz="4000" b="1" dirty="0" smtClean="0">
                <a:ln w="10541" cmpd="sng">
                  <a:solidFill>
                    <a:srgbClr val="002060"/>
                  </a:solidFill>
                  <a:prstDash val="solid"/>
                </a:ln>
                <a:solidFill>
                  <a:srgbClr val="002060"/>
                </a:solidFill>
              </a:rPr>
              <a:t>Өйткені, біз бақытты бейбіт елде өмір сүреміз!</a:t>
            </a:r>
          </a:p>
        </p:txBody>
      </p:sp>
      <p:sp>
        <p:nvSpPr>
          <p:cNvPr id="2" name="Заголовок 1"/>
          <p:cNvSpPr>
            <a:spLocks noGrp="1"/>
          </p:cNvSpPr>
          <p:nvPr>
            <p:ph type="title"/>
          </p:nvPr>
        </p:nvSpPr>
        <p:spPr>
          <a:xfrm>
            <a:off x="0" y="428604"/>
            <a:ext cx="9144000" cy="1357322"/>
          </a:xfrm>
        </p:spPr>
        <p:txBody>
          <a:bodyPr>
            <a:normAutofit/>
          </a:bodyPr>
          <a:lstStyle/>
          <a:p>
            <a:r>
              <a:rPr lang="kk-KZ" sz="4200" b="1" dirty="0" smtClean="0">
                <a:ln w="10541" cmpd="sng">
                  <a:solidFill>
                    <a:srgbClr val="C00000"/>
                  </a:solidFill>
                  <a:prstDash val="solid"/>
                </a:ln>
                <a:solidFill>
                  <a:srgbClr val="C00000"/>
                </a:solidFill>
                <a:latin typeface="Palatino Linotype" pitchFamily="18" charset="0"/>
              </a:rPr>
              <a:t>Құқық бұзушылыққа жол жоқ!!!</a:t>
            </a:r>
            <a:endParaRPr lang="ru-RU" sz="4200" b="1" dirty="0">
              <a:ln w="10541" cmpd="sng">
                <a:solidFill>
                  <a:srgbClr val="C00000"/>
                </a:solidFill>
                <a:prstDash val="solid"/>
              </a:ln>
              <a:solidFill>
                <a:srgbClr val="C00000"/>
              </a:solidFill>
              <a:latin typeface="Palatino Linotype" pitchFamily="18" charset="0"/>
            </a:endParaRPr>
          </a:p>
        </p:txBody>
      </p:sp>
    </p:spTree>
  </p:cSld>
  <p:clrMapOvr>
    <a:masterClrMapping/>
  </p:clrMapOvr>
  <p:transition spd="slow">
    <p:wheel spokes="8"/>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785794"/>
            <a:ext cx="8401080" cy="5340369"/>
          </a:xfrm>
        </p:spPr>
        <p:txBody>
          <a:bodyPr>
            <a:normAutofit/>
          </a:bodyPr>
          <a:lstStyle/>
          <a:p>
            <a:pPr algn="just">
              <a:buNone/>
            </a:pPr>
            <a:r>
              <a:rPr lang="kk-KZ" b="1" dirty="0">
                <a:ln>
                  <a:solidFill>
                    <a:srgbClr val="C00000"/>
                  </a:solidFill>
                </a:ln>
                <a:solidFill>
                  <a:srgbClr val="C00000"/>
                </a:solidFill>
                <a:latin typeface="Times New Roman" pitchFamily="18" charset="0"/>
                <a:cs typeface="Times New Roman" pitchFamily="18" charset="0"/>
              </a:rPr>
              <a:t>Мақсаты:</a:t>
            </a:r>
            <a:r>
              <a:rPr lang="kk-KZ" b="1" dirty="0">
                <a:latin typeface="Times New Roman" pitchFamily="18" charset="0"/>
                <a:cs typeface="Times New Roman" pitchFamily="18" charset="0"/>
              </a:rPr>
              <a:t> </a:t>
            </a: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Жан-жақты қалыптасып дамыған, қоғамдық белсенділігі артқан, әлеуметтік-толық қамтылған </a:t>
            </a:r>
            <a:r>
              <a:rPr lang="kk-KZ" dirty="0" smtClean="0">
                <a:ln>
                  <a:solidFill>
                    <a:schemeClr val="tx2">
                      <a:lumMod val="75000"/>
                    </a:schemeClr>
                  </a:solidFill>
                </a:ln>
                <a:solidFill>
                  <a:schemeClr val="tx2">
                    <a:lumMod val="75000"/>
                  </a:schemeClr>
                </a:solidFill>
                <a:latin typeface="Times New Roman" pitchFamily="18" charset="0"/>
                <a:cs typeface="Times New Roman" pitchFamily="18" charset="0"/>
              </a:rPr>
              <a:t>адамгершілігі мол </a:t>
            </a: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тұлғаның қалыптасуы</a:t>
            </a:r>
            <a:endParaRPr lang="ru-RU" dirty="0">
              <a:ln>
                <a:solidFill>
                  <a:schemeClr val="tx2">
                    <a:lumMod val="75000"/>
                  </a:schemeClr>
                </a:solidFill>
              </a:ln>
              <a:solidFill>
                <a:schemeClr val="tx2">
                  <a:lumMod val="75000"/>
                </a:schemeClr>
              </a:solidFill>
              <a:latin typeface="Times New Roman" pitchFamily="18" charset="0"/>
              <a:cs typeface="Times New Roman" pitchFamily="18" charset="0"/>
            </a:endParaRPr>
          </a:p>
          <a:p>
            <a:pPr algn="just">
              <a:buNone/>
            </a:pPr>
            <a:endParaRPr lang="kk-KZ" b="1" dirty="0" smtClean="0">
              <a:ln>
                <a:solidFill>
                  <a:srgbClr val="C00000"/>
                </a:solidFill>
              </a:ln>
              <a:solidFill>
                <a:srgbClr val="C00000"/>
              </a:solidFill>
              <a:latin typeface="Times New Roman" pitchFamily="18" charset="0"/>
              <a:cs typeface="Times New Roman" pitchFamily="18" charset="0"/>
            </a:endParaRPr>
          </a:p>
          <a:p>
            <a:pPr algn="just">
              <a:buNone/>
            </a:pPr>
            <a:r>
              <a:rPr lang="kk-KZ" b="1" dirty="0" smtClean="0">
                <a:ln>
                  <a:solidFill>
                    <a:srgbClr val="C00000"/>
                  </a:solidFill>
                </a:ln>
                <a:solidFill>
                  <a:srgbClr val="C00000"/>
                </a:solidFill>
                <a:latin typeface="Times New Roman" pitchFamily="18" charset="0"/>
                <a:cs typeface="Times New Roman" pitchFamily="18" charset="0"/>
              </a:rPr>
              <a:t>Міндеттері</a:t>
            </a:r>
            <a:r>
              <a:rPr lang="kk-KZ" b="1" dirty="0">
                <a:ln>
                  <a:solidFill>
                    <a:srgbClr val="C00000"/>
                  </a:solidFill>
                </a:ln>
                <a:solidFill>
                  <a:srgbClr val="C00000"/>
                </a:solidFill>
                <a:latin typeface="Times New Roman" pitchFamily="18" charset="0"/>
                <a:cs typeface="Times New Roman" pitchFamily="18" charset="0"/>
              </a:rPr>
              <a:t>:</a:t>
            </a:r>
            <a:r>
              <a:rPr lang="kk-KZ" b="1" dirty="0">
                <a:latin typeface="Times New Roman" pitchFamily="18" charset="0"/>
                <a:cs typeface="Times New Roman" pitchFamily="18" charset="0"/>
              </a:rPr>
              <a:t> </a:t>
            </a:r>
            <a:endParaRPr lang="ru-RU" dirty="0">
              <a:latin typeface="Times New Roman" pitchFamily="18" charset="0"/>
              <a:cs typeface="Times New Roman" pitchFamily="18" charset="0"/>
            </a:endParaRPr>
          </a:p>
          <a:p>
            <a:pPr algn="just">
              <a:buNone/>
            </a:pP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1. </a:t>
            </a:r>
            <a:r>
              <a:rPr lang="kk-KZ" dirty="0" smtClean="0">
                <a:ln>
                  <a:solidFill>
                    <a:schemeClr val="tx2">
                      <a:lumMod val="75000"/>
                    </a:schemeClr>
                  </a:solidFill>
                </a:ln>
                <a:solidFill>
                  <a:schemeClr val="tx2">
                    <a:lumMod val="75000"/>
                  </a:schemeClr>
                </a:solidFill>
                <a:latin typeface="Times New Roman" pitchFamily="18" charset="0"/>
                <a:cs typeface="Times New Roman" pitchFamily="18" charset="0"/>
              </a:rPr>
              <a:t>Жасөпірімнің </a:t>
            </a: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өмір ағымында</a:t>
            </a:r>
            <a:r>
              <a:rPr lang="kk-KZ" b="1" dirty="0">
                <a:ln>
                  <a:solidFill>
                    <a:schemeClr val="tx2">
                      <a:lumMod val="75000"/>
                    </a:schemeClr>
                  </a:solidFill>
                </a:ln>
                <a:solidFill>
                  <a:schemeClr val="tx2">
                    <a:lumMod val="75000"/>
                  </a:schemeClr>
                </a:solidFill>
                <a:latin typeface="Times New Roman" pitchFamily="18" charset="0"/>
                <a:cs typeface="Times New Roman" pitchFamily="18" charset="0"/>
              </a:rPr>
              <a:t>  </a:t>
            </a: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кездесетін қолайсыз жағдайлардың алдын алу және болдырмау.</a:t>
            </a:r>
            <a:endParaRPr lang="ru-RU" dirty="0">
              <a:ln>
                <a:solidFill>
                  <a:schemeClr val="tx2">
                    <a:lumMod val="75000"/>
                  </a:schemeClr>
                </a:solidFill>
              </a:ln>
              <a:solidFill>
                <a:schemeClr val="tx2">
                  <a:lumMod val="75000"/>
                </a:schemeClr>
              </a:solidFill>
              <a:latin typeface="Times New Roman" pitchFamily="18" charset="0"/>
              <a:cs typeface="Times New Roman" pitchFamily="18" charset="0"/>
            </a:endParaRPr>
          </a:p>
          <a:p>
            <a:pPr algn="just">
              <a:buNone/>
            </a:pPr>
            <a:r>
              <a:rPr lang="kk-KZ" dirty="0" smtClean="0">
                <a:ln>
                  <a:solidFill>
                    <a:schemeClr val="tx2">
                      <a:lumMod val="75000"/>
                    </a:schemeClr>
                  </a:solidFill>
                </a:ln>
                <a:solidFill>
                  <a:schemeClr val="tx2">
                    <a:lumMod val="75000"/>
                  </a:schemeClr>
                </a:solidFill>
                <a:latin typeface="Times New Roman" pitchFamily="18" charset="0"/>
                <a:cs typeface="Times New Roman" pitchFamily="18" charset="0"/>
              </a:rPr>
              <a:t>2. Жасөспірімнің </a:t>
            </a: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қиын өмір жағдайларындағы құқығын қорғау және сақтау.</a:t>
            </a:r>
            <a:endParaRPr lang="ru-RU" dirty="0">
              <a:ln>
                <a:solidFill>
                  <a:schemeClr val="tx2">
                    <a:lumMod val="75000"/>
                  </a:schemeClr>
                </a:solidFill>
              </a:ln>
              <a:solidFill>
                <a:schemeClr val="tx2">
                  <a:lumMod val="75000"/>
                </a:schemeClr>
              </a:solidFill>
              <a:latin typeface="Times New Roman" pitchFamily="18" charset="0"/>
              <a:cs typeface="Times New Roman" pitchFamily="18" charset="0"/>
            </a:endParaRPr>
          </a:p>
          <a:p>
            <a:pPr algn="just">
              <a:buNone/>
            </a:pP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3. Жасөспірімнің оқу мен тәрбиесіне байланысты мәселелерді шешу үшін отбастарына көмек көрсету.</a:t>
            </a:r>
            <a:endParaRPr lang="ru-RU" dirty="0">
              <a:ln>
                <a:solidFill>
                  <a:schemeClr val="tx2">
                    <a:lumMod val="75000"/>
                  </a:schemeClr>
                </a:solidFill>
              </a:ln>
              <a:solidFill>
                <a:schemeClr val="tx2">
                  <a:lumMod val="75000"/>
                </a:schemeClr>
              </a:solidFill>
              <a:latin typeface="Times New Roman" pitchFamily="18" charset="0"/>
              <a:cs typeface="Times New Roman" pitchFamily="18" charset="0"/>
            </a:endParaRPr>
          </a:p>
          <a:p>
            <a:pPr algn="just">
              <a:buNone/>
            </a:pP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4. Оқушылармен байланысты туындаған дау-дамайды шешу үшін педагогтарға көмек көрсету</a:t>
            </a:r>
            <a:r>
              <a:rPr lang="kk-KZ" dirty="0" smtClean="0">
                <a:ln>
                  <a:solidFill>
                    <a:schemeClr val="tx2">
                      <a:lumMod val="75000"/>
                    </a:schemeClr>
                  </a:solidFill>
                </a:ln>
                <a:solidFill>
                  <a:schemeClr val="tx2">
                    <a:lumMod val="75000"/>
                  </a:schemeClr>
                </a:solidFill>
                <a:latin typeface="Times New Roman" pitchFamily="18" charset="0"/>
                <a:cs typeface="Times New Roman" pitchFamily="18" charset="0"/>
              </a:rPr>
              <a:t>.</a:t>
            </a:r>
            <a:r>
              <a:rPr lang="kk-KZ" dirty="0">
                <a:ln>
                  <a:solidFill>
                    <a:schemeClr val="tx2">
                      <a:lumMod val="75000"/>
                    </a:schemeClr>
                  </a:solidFill>
                </a:ln>
                <a:solidFill>
                  <a:schemeClr val="tx2">
                    <a:lumMod val="75000"/>
                  </a:schemeClr>
                </a:solidFill>
                <a:latin typeface="Times New Roman" pitchFamily="18" charset="0"/>
                <a:cs typeface="Times New Roman" pitchFamily="18" charset="0"/>
              </a:rPr>
              <a:t> </a:t>
            </a:r>
            <a:endParaRPr lang="ru-RU" dirty="0">
              <a:ln>
                <a:solidFill>
                  <a:schemeClr val="tx2">
                    <a:lumMod val="75000"/>
                  </a:schemeClr>
                </a:solidFill>
              </a:ln>
              <a:solidFill>
                <a:schemeClr val="tx2">
                  <a:lumMod val="75000"/>
                </a:schemeClr>
              </a:solidFill>
              <a:latin typeface="Times New Roman" pitchFamily="18" charset="0"/>
              <a:cs typeface="Times New Roman" pitchFamily="18" charset="0"/>
            </a:endParaRPr>
          </a:p>
          <a:p>
            <a:pPr algn="just"/>
            <a:endParaRPr lang="ru-RU" dirty="0">
              <a:latin typeface="Times New Roman" pitchFamily="18" charset="0"/>
              <a:cs typeface="Times New Roman" pitchFamily="18" charset="0"/>
            </a:endParaRPr>
          </a:p>
        </p:txBody>
      </p:sp>
    </p:spTree>
  </p:cSld>
  <p:clrMapOvr>
    <a:masterClrMapping/>
  </p:clrMapOvr>
  <p:transition spd="slow">
    <p:wheel spokes="8"/>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26774" y="1643050"/>
            <a:ext cx="8388626" cy="2286016"/>
          </a:xfrm>
        </p:spPr>
        <p:txBody>
          <a:bodyPr>
            <a:noAutofit/>
          </a:bodyPr>
          <a:lstStyle/>
          <a:p>
            <a:r>
              <a:rPr lang="kk-KZ" sz="5400" b="1" dirty="0" smtClean="0">
                <a:ln w="10541" cmpd="sng">
                  <a:solidFill>
                    <a:srgbClr val="C00000"/>
                  </a:solidFill>
                  <a:prstDash val="solid"/>
                </a:ln>
                <a:solidFill>
                  <a:srgbClr val="C00000"/>
                </a:solidFill>
                <a:latin typeface="Times New Roman" pitchFamily="18" charset="0"/>
                <a:cs typeface="Times New Roman" pitchFamily="18" charset="0"/>
              </a:rPr>
              <a:t>Құқықтық тәрбие дегеніміз не?</a:t>
            </a:r>
            <a:endParaRPr lang="ru-RU" sz="5400" b="1" dirty="0">
              <a:ln w="10541" cmpd="sng">
                <a:solidFill>
                  <a:srgbClr val="C00000"/>
                </a:solidFill>
                <a:prstDash val="solid"/>
              </a:ln>
              <a:solidFill>
                <a:srgbClr val="C00000"/>
              </a:solidFill>
              <a:latin typeface="Times New Roman" pitchFamily="18" charset="0"/>
              <a:cs typeface="Times New Roman" pitchFamily="18" charset="0"/>
            </a:endParaRPr>
          </a:p>
        </p:txBody>
      </p:sp>
      <p:pic>
        <p:nvPicPr>
          <p:cNvPr id="15362" name="Picture 2" descr="http://previews.123rf.com/images/amasterpics123/amasterpics1231301/amasterpics123130100001/17437647-3d-man-thinking-with-red-question-marks-above-his-head-over-white--Stock-Photo.jpg"/>
          <p:cNvPicPr>
            <a:picLocks noChangeAspect="1" noChangeArrowheads="1"/>
          </p:cNvPicPr>
          <p:nvPr/>
        </p:nvPicPr>
        <p:blipFill>
          <a:blip r:embed="rId2" cstate="print"/>
          <a:srcRect/>
          <a:stretch>
            <a:fillRect/>
          </a:stretch>
        </p:blipFill>
        <p:spPr bwMode="auto">
          <a:xfrm>
            <a:off x="5572132" y="3714752"/>
            <a:ext cx="3130541" cy="2559037"/>
          </a:xfrm>
          <a:prstGeom prst="rect">
            <a:avLst/>
          </a:prstGeom>
          <a:noFill/>
        </p:spPr>
      </p:pic>
    </p:spTree>
    <p:extLst>
      <p:ext uri="{BB962C8B-B14F-4D97-AF65-F5344CB8AC3E}">
        <p14:creationId xmlns:p14="http://schemas.microsoft.com/office/powerpoint/2010/main" val="2892405901"/>
      </p:ext>
    </p:extLst>
  </p:cSld>
  <p:clrMapOvr>
    <a:masterClrMapping/>
  </p:clrMapOvr>
  <p:transition spd="slow">
    <p:wheel spokes="8"/>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714348" y="428604"/>
            <a:ext cx="8072494" cy="5262979"/>
          </a:xfrm>
          <a:prstGeom prst="rect">
            <a:avLst/>
          </a:prstGeom>
        </p:spPr>
        <p:txBody>
          <a:bodyPr wrap="square">
            <a:spAutoFit/>
          </a:bodyPr>
          <a:lstStyle/>
          <a:p>
            <a:pPr algn="just" fontAlgn="base"/>
            <a:r>
              <a:rPr lang="ru-RU" sz="2400" b="1" dirty="0" err="1"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Құқықтық тәрбие дегеніміз</a:t>
            </a:r>
            <a:r>
              <a:rPr lang="ru-RU" sz="2400" b="1" dirty="0" smtClean="0">
                <a:ln w="12700">
                  <a:solidFill>
                    <a:schemeClr val="tx2">
                      <a:satMod val="155000"/>
                    </a:schemeClr>
                  </a:solidFill>
                  <a:prstDash val="solid"/>
                </a:ln>
                <a:solidFill>
                  <a:srgbClr val="FF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бұл- құқықтық білім</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беру –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адамның құқықтық санасын</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қалыптастыру мақсатында орындалатын</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құқықтық тәрбиенің негізгі</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ықпал етуші</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әдісі</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Нақты айтсақ, құқықтық білім</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беру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арқылы жасөспірім құқықты ұғынады және оның санасы</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қалыптасып</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дамиды</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Құқықты ұғынумен қоса, тұлғаны заңды құрметтеуге, қорғауға, орындауға дағдыландыру </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мен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заңның әділдігіне сендіру</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құқықтық сананың негізгі</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белгілері</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Аталынған белгілер</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оқушыларды құқықтық тәрбиелеу негізінде</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отбасынан</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және мектеп</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табалдырығынан бастап</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жүзеге асады</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Есейген</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адамға қарағанда санасы</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мен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мінез-құлқы жаңадан қалыптаса бастаған жасөспірім тәрбиенің қолайлы обьектісі</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болып</a:t>
            </a:r>
            <a:r>
              <a:rPr lang="ru-RU" sz="2400" b="1" dirty="0"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ru-RU" sz="2400" b="1" dirty="0" err="1" smtClean="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rPr>
              <a:t>табылады</a:t>
            </a:r>
            <a:endParaRPr lang="ru-RU" sz="2400" b="1" dirty="0">
              <a:ln w="12700">
                <a:solidFill>
                  <a:schemeClr val="tx2">
                    <a:satMod val="155000"/>
                  </a:schemeClr>
                </a:solidFill>
                <a:prstDash val="solid"/>
              </a:ln>
              <a:solidFill>
                <a:srgbClr val="0070C0"/>
              </a:solidFill>
              <a:effectLst>
                <a:outerShdw blurRad="41275" dist="20320" dir="1800000" algn="tl" rotWithShape="0">
                  <a:srgbClr val="000000">
                    <a:alpha val="40000"/>
                  </a:srgbClr>
                </a:outerShdw>
              </a:effectLst>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8472518" cy="4525963"/>
          </a:xfrm>
        </p:spPr>
        <p:txBody>
          <a:bodyPr>
            <a:normAutofit/>
          </a:bodyPr>
          <a:lstStyle/>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Отбасындағы ақау тәрбие;</a:t>
            </a:r>
            <a:endPar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endParaRPr>
          </a:p>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Отбасындағы материалдық әл-ауқаты;</a:t>
            </a:r>
            <a:endPar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endParaRPr>
          </a:p>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Жұмыссыздық;</a:t>
            </a:r>
            <a:endPar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endParaRPr>
          </a:p>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Баланың </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бос </a:t>
            </a:r>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уақытының шамадан</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 </a:t>
            </a:r>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тыс</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 </a:t>
            </a:r>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көп болуы</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a:t>
            </a:r>
          </a:p>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Ата-ана</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 </a:t>
            </a:r>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тарапынан</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 </a:t>
            </a:r>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бақылаусыз қалуы;</a:t>
            </a:r>
            <a:endPar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endParaRPr>
          </a:p>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Мінез-құлқының ауытқушылығы;</a:t>
            </a:r>
            <a:endPar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endParaRPr>
          </a:p>
          <a:p>
            <a:pPr lvl="0"/>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Рухани</a:t>
            </a:r>
            <a:r>
              <a:rPr lang="ru-RU" sz="2800" i="1" dirty="0" smtClean="0">
                <a:ln>
                  <a:solidFill>
                    <a:schemeClr val="tx2">
                      <a:lumMod val="75000"/>
                    </a:schemeClr>
                  </a:solidFill>
                </a:ln>
                <a:solidFill>
                  <a:schemeClr val="tx2">
                    <a:lumMod val="75000"/>
                  </a:schemeClr>
                </a:solidFill>
                <a:latin typeface="Times New Roman" pitchFamily="18" charset="0"/>
                <a:cs typeface="Times New Roman" pitchFamily="18" charset="0"/>
              </a:rPr>
              <a:t> </a:t>
            </a:r>
            <a:r>
              <a:rPr lang="ru-RU" sz="2800" i="1" dirty="0" err="1" smtClean="0">
                <a:ln>
                  <a:solidFill>
                    <a:schemeClr val="tx2">
                      <a:lumMod val="75000"/>
                    </a:schemeClr>
                  </a:solidFill>
                </a:ln>
                <a:solidFill>
                  <a:schemeClr val="tx2">
                    <a:lumMod val="75000"/>
                  </a:schemeClr>
                </a:solidFill>
                <a:latin typeface="Times New Roman" pitchFamily="18" charset="0"/>
                <a:cs typeface="Times New Roman" pitchFamily="18" charset="0"/>
              </a:rPr>
              <a:t>құлазуы</a:t>
            </a:r>
            <a:endParaRPr lang="ru-RU" dirty="0">
              <a:ln>
                <a:solidFill>
                  <a:schemeClr val="tx2">
                    <a:lumMod val="75000"/>
                  </a:schemeClr>
                </a:solidFill>
              </a:ln>
              <a:solidFill>
                <a:schemeClr val="tx2">
                  <a:lumMod val="75000"/>
                </a:schemeClr>
              </a:solidFill>
            </a:endParaRPr>
          </a:p>
        </p:txBody>
      </p:sp>
      <p:sp>
        <p:nvSpPr>
          <p:cNvPr id="2" name="Заголовок 1"/>
          <p:cNvSpPr>
            <a:spLocks noGrp="1"/>
          </p:cNvSpPr>
          <p:nvPr>
            <p:ph type="title"/>
          </p:nvPr>
        </p:nvSpPr>
        <p:spPr/>
        <p:txBody>
          <a:bodyPr>
            <a:noAutofit/>
          </a:bodyPr>
          <a:lstStyle/>
          <a:p>
            <a:r>
              <a:rPr lang="ru-RU" sz="2800" b="1" i="1" dirty="0" err="1" smtClean="0">
                <a:ln w="10541" cmpd="sng">
                  <a:solidFill>
                    <a:srgbClr val="C00000"/>
                  </a:solidFill>
                  <a:prstDash val="solid"/>
                </a:ln>
                <a:solidFill>
                  <a:srgbClr val="C00000"/>
                </a:solidFill>
                <a:latin typeface="Times New Roman" pitchFamily="18" charset="0"/>
                <a:cs typeface="Times New Roman" pitchFamily="18" charset="0"/>
              </a:rPr>
              <a:t>Жасөспірімдер арасында</a:t>
            </a:r>
            <a:r>
              <a:rPr lang="ru-RU" sz="2800" b="1" i="1" dirty="0" smtClean="0">
                <a:ln w="10541" cmpd="sng">
                  <a:solidFill>
                    <a:srgbClr val="C00000"/>
                  </a:solidFill>
                  <a:prstDash val="solid"/>
                </a:ln>
                <a:solidFill>
                  <a:srgbClr val="C00000"/>
                </a:solidFill>
                <a:latin typeface="Times New Roman" pitchFamily="18" charset="0"/>
                <a:cs typeface="Times New Roman" pitchFamily="18" charset="0"/>
              </a:rPr>
              <a:t> </a:t>
            </a:r>
            <a:r>
              <a:rPr lang="ru-RU" sz="2800" b="1" i="1" dirty="0" err="1" smtClean="0">
                <a:ln w="10541" cmpd="sng">
                  <a:solidFill>
                    <a:srgbClr val="C00000"/>
                  </a:solidFill>
                  <a:prstDash val="solid"/>
                </a:ln>
                <a:solidFill>
                  <a:srgbClr val="C00000"/>
                </a:solidFill>
                <a:latin typeface="Times New Roman" pitchFamily="18" charset="0"/>
                <a:cs typeface="Times New Roman" pitchFamily="18" charset="0"/>
              </a:rPr>
              <a:t>қылмыстық істердің </a:t>
            </a:r>
            <a:br>
              <a:rPr lang="ru-RU" sz="2800" b="1" i="1" dirty="0" err="1" smtClean="0">
                <a:ln w="10541" cmpd="sng">
                  <a:solidFill>
                    <a:srgbClr val="C00000"/>
                  </a:solidFill>
                  <a:prstDash val="solid"/>
                </a:ln>
                <a:solidFill>
                  <a:srgbClr val="C00000"/>
                </a:solidFill>
                <a:latin typeface="Times New Roman" pitchFamily="18" charset="0"/>
                <a:cs typeface="Times New Roman" pitchFamily="18" charset="0"/>
              </a:rPr>
            </a:br>
            <a:r>
              <a:rPr lang="ru-RU" sz="2800" b="1" i="1" dirty="0" err="1" smtClean="0">
                <a:ln w="10541" cmpd="sng">
                  <a:solidFill>
                    <a:srgbClr val="C00000"/>
                  </a:solidFill>
                  <a:prstDash val="solid"/>
                </a:ln>
                <a:solidFill>
                  <a:srgbClr val="C00000"/>
                </a:solidFill>
                <a:latin typeface="Times New Roman" pitchFamily="18" charset="0"/>
                <a:cs typeface="Times New Roman" pitchFamily="18" charset="0"/>
              </a:rPr>
              <a:t>көбею себептері</a:t>
            </a:r>
            <a:r>
              <a:rPr lang="ru-RU" sz="2800" b="1" i="1" dirty="0" smtClean="0">
                <a:ln w="10541" cmpd="sng">
                  <a:solidFill>
                    <a:srgbClr val="C00000"/>
                  </a:solidFill>
                  <a:prstDash val="solid"/>
                </a:ln>
                <a:solidFill>
                  <a:srgbClr val="C00000"/>
                </a:solidFill>
                <a:latin typeface="Times New Roman" pitchFamily="18" charset="0"/>
                <a:cs typeface="Times New Roman" pitchFamily="18" charset="0"/>
              </a:rPr>
              <a:t>:</a:t>
            </a:r>
            <a:endParaRPr lang="ru-RU" sz="2800" b="1" i="1" dirty="0">
              <a:ln w="10541" cmpd="sng">
                <a:solidFill>
                  <a:srgbClr val="C00000"/>
                </a:solidFill>
                <a:prstDash val="solid"/>
              </a:ln>
              <a:solidFill>
                <a:srgbClr val="C00000"/>
              </a:solidFill>
              <a:latin typeface="Times New Roman" pitchFamily="18" charset="0"/>
              <a:cs typeface="Times New Roman" pitchFamily="18" charset="0"/>
            </a:endParaRPr>
          </a:p>
        </p:txBody>
      </p:sp>
      <p:pic>
        <p:nvPicPr>
          <p:cNvPr id="13314" name="Picture 2" descr="http://dpmos-buh.ru/wp-content/uploads/2014/02/shutterstock_94053265.png"/>
          <p:cNvPicPr>
            <a:picLocks noChangeAspect="1" noChangeArrowheads="1"/>
          </p:cNvPicPr>
          <p:nvPr/>
        </p:nvPicPr>
        <p:blipFill>
          <a:blip r:embed="rId2" cstate="print"/>
          <a:srcRect/>
          <a:stretch>
            <a:fillRect/>
          </a:stretch>
        </p:blipFill>
        <p:spPr bwMode="auto">
          <a:xfrm>
            <a:off x="5809475" y="3929066"/>
            <a:ext cx="3048805" cy="2737827"/>
          </a:xfrm>
          <a:prstGeom prst="rect">
            <a:avLst/>
          </a:prstGeom>
          <a:noFill/>
        </p:spPr>
      </p:pic>
    </p:spTree>
  </p:cSld>
  <p:clrMapOvr>
    <a:masterClrMapping/>
  </p:clrMapOvr>
  <p:transition spd="slow">
    <p:wheel spokes="8"/>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571472" y="1225242"/>
            <a:ext cx="8001056" cy="4908010"/>
          </a:xfrm>
          <a:prstGeom prst="rect">
            <a:avLst/>
          </a:prstGeom>
        </p:spPr>
        <p:txBody>
          <a:bodyPr wrap="square">
            <a:spAutoFit/>
          </a:bodyPr>
          <a:lstStyle/>
          <a:p>
            <a:pPr algn="just">
              <a:lnSpc>
                <a:spcPct val="107000"/>
              </a:lnSpc>
              <a:spcAft>
                <a:spcPts val="800"/>
              </a:spcAft>
            </a:pPr>
            <a:r>
              <a:rPr lang="ru-RU" sz="28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Міне</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тәртіп бұзу содан</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пайда</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болады</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Тәртіп бұзушылықтың салдарының негізі</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сабаққа үлгере алмаушылық.</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Кейбір</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оқушы құрбыларынан сабақта артта</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қалып қойып, тәртіп бұзуын өзінше батырлық деп</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санайды</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Мұны</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өзгелердің</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көзінше</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көрсеткісі</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3600" dirty="0" err="1"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келеді</a:t>
            </a:r>
            <a:r>
              <a:rPr lang="ru-RU" sz="3600" dirty="0" smtClean="0">
                <a:ln>
                  <a:solidFill>
                    <a:schemeClr val="tx2">
                      <a:lumMod val="75000"/>
                    </a:schemeClr>
                  </a:solidFill>
                </a:ln>
                <a:solidFill>
                  <a:schemeClr val="tx2">
                    <a:lumMod val="75000"/>
                  </a:schemeClr>
                </a:solidFill>
                <a:latin typeface="Times New Roman" panose="02020603050405020304" pitchFamily="18" charset="0"/>
                <a:ea typeface="Calibri" panose="020F0502020204030204" pitchFamily="34" charset="0"/>
                <a:cs typeface="Times New Roman" panose="02020603050405020304" pitchFamily="18" charset="0"/>
              </a:rPr>
              <a:t>.</a:t>
            </a:r>
            <a:endParaRPr lang="ru-RU" sz="3600" dirty="0" smtClean="0">
              <a:ln>
                <a:solidFill>
                  <a:schemeClr val="tx2">
                    <a:lumMod val="75000"/>
                  </a:schemeClr>
                </a:solidFill>
              </a:ln>
              <a:solidFill>
                <a:schemeClr val="tx2">
                  <a:lumMod val="75000"/>
                </a:schemeClr>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4257486723"/>
      </p:ext>
    </p:extLst>
  </p:cSld>
  <p:clrMapOvr>
    <a:masterClrMapping/>
  </p:clrMapOvr>
  <p:transition spd="slow">
    <p:wheel spokes="8"/>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73298" y="4988835"/>
            <a:ext cx="8413124" cy="820609"/>
          </a:xfrm>
          <a:prstGeom prst="rect">
            <a:avLst/>
          </a:prstGeom>
        </p:spPr>
        <p:txBody>
          <a:bodyPr wrap="square">
            <a:spAutoFit/>
          </a:bodyPr>
          <a:lstStyle/>
          <a:p>
            <a:pPr algn="just">
              <a:lnSpc>
                <a:spcPct val="107000"/>
              </a:lnSpc>
              <a:spcAft>
                <a:spcPts val="800"/>
              </a:spcAft>
            </a:pPr>
            <a:endParaRPr lang="ru-RU" sz="1000" b="1" dirty="0">
              <a:solidFill>
                <a:srgbClr val="C00000"/>
              </a:solidFill>
              <a:latin typeface="Times New Roman" panose="02020603050405020304" pitchFamily="18" charset="0"/>
              <a:ea typeface="Calibri" panose="020F0502020204030204" pitchFamily="34" charset="0"/>
              <a:cs typeface="Times New Roman" panose="02020603050405020304" pitchFamily="18" charset="0"/>
            </a:endParaRPr>
          </a:p>
          <a:p>
            <a:pPr algn="just">
              <a:lnSpc>
                <a:spcPct val="107000"/>
              </a:lnSpc>
              <a:spcAft>
                <a:spcPts val="800"/>
              </a:spcAft>
            </a:pPr>
            <a:endParaRPr lang="ru-RU" sz="2800" dirty="0">
              <a:effectLst/>
              <a:latin typeface="Calibri" panose="020F0502020204030204" pitchFamily="34" charset="0"/>
              <a:ea typeface="Calibri" panose="020F0502020204030204" pitchFamily="34" charset="0"/>
              <a:cs typeface="Times New Roman" panose="02020603050405020304" pitchFamily="18" charset="0"/>
            </a:endParaRPr>
          </a:p>
        </p:txBody>
      </p:sp>
      <p:graphicFrame>
        <p:nvGraphicFramePr>
          <p:cNvPr id="17" name="Схема 16"/>
          <p:cNvGraphicFramePr/>
          <p:nvPr>
            <p:extLst>
              <p:ext uri="{D42A27DB-BD31-4B8C-83A1-F6EECF244321}">
                <p14:modId xmlns:p14="http://schemas.microsoft.com/office/powerpoint/2010/main" val="2465129373"/>
              </p:ext>
            </p:extLst>
          </p:nvPr>
        </p:nvGraphicFramePr>
        <p:xfrm>
          <a:off x="0" y="-289772"/>
          <a:ext cx="8654601" cy="714777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08800848"/>
      </p:ext>
    </p:extLst>
  </p:cSld>
  <p:clrMapOvr>
    <a:masterClrMapping/>
  </p:clrMapOvr>
  <p:transition spd="slow">
    <p:wheel spokes="8"/>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24632983"/>
      </p:ext>
    </p:extLst>
  </p:cSld>
  <p:clrMapOvr>
    <a:masterClrMapping/>
  </p:clrMapOvr>
  <p:transition spd="slow">
    <p:wheel spokes="8"/>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4" name="Picture 2"/>
          <p:cNvPicPr>
            <a:picLocks noChangeAspect="1" noChangeArrowheads="1"/>
          </p:cNvPicPr>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8" name="Выноска со стрелкой вниз 7"/>
          <p:cNvSpPr/>
          <p:nvPr/>
        </p:nvSpPr>
        <p:spPr>
          <a:xfrm>
            <a:off x="2143108" y="142852"/>
            <a:ext cx="4572032" cy="1000132"/>
          </a:xfrm>
          <a:prstGeom prst="downArrowCallout">
            <a:avLst>
              <a:gd name="adj1" fmla="val 32437"/>
              <a:gd name="adj2" fmla="val 38014"/>
              <a:gd name="adj3" fmla="val 25000"/>
              <a:gd name="adj4" fmla="val 6497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2" name="Заголовок 1"/>
          <p:cNvSpPr>
            <a:spLocks noGrp="1"/>
          </p:cNvSpPr>
          <p:nvPr>
            <p:ph type="title"/>
          </p:nvPr>
        </p:nvSpPr>
        <p:spPr>
          <a:xfrm>
            <a:off x="357158" y="0"/>
            <a:ext cx="8229600" cy="1000108"/>
          </a:xfrm>
        </p:spPr>
        <p:txBody>
          <a:bodyPr>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r>
              <a:rPr lang="kk-KZ" b="1" dirty="0" smtClean="0">
                <a:ln>
                  <a:solidFill>
                    <a:sysClr val="windowText" lastClr="000000"/>
                  </a:solidFill>
                </a:ln>
                <a:solidFill>
                  <a:srgbClr val="002060"/>
                </a:solidFill>
                <a:latin typeface="Palatino Linotype" pitchFamily="18" charset="0"/>
              </a:rPr>
              <a:t>Бала тәрбиесі</a:t>
            </a:r>
            <a:endParaRPr lang="ru-RU" b="1" dirty="0">
              <a:ln>
                <a:solidFill>
                  <a:sysClr val="windowText" lastClr="000000"/>
                </a:solidFill>
              </a:ln>
              <a:solidFill>
                <a:srgbClr val="002060"/>
              </a:solidFill>
              <a:latin typeface="Palatino Linotype" pitchFamily="18" charset="0"/>
            </a:endParaRPr>
          </a:p>
        </p:txBody>
      </p:sp>
      <p:grpSp>
        <p:nvGrpSpPr>
          <p:cNvPr id="3" name="Группа 11"/>
          <p:cNvGrpSpPr/>
          <p:nvPr/>
        </p:nvGrpSpPr>
        <p:grpSpPr>
          <a:xfrm>
            <a:off x="357158" y="1071546"/>
            <a:ext cx="8229600" cy="1214446"/>
            <a:chOff x="428596" y="1428736"/>
            <a:chExt cx="8229600" cy="1357322"/>
          </a:xfrm>
        </p:grpSpPr>
        <p:sp>
          <p:nvSpPr>
            <p:cNvPr id="9" name="Выноска со стрелкой вниз 8"/>
            <p:cNvSpPr/>
            <p:nvPr/>
          </p:nvSpPr>
          <p:spPr>
            <a:xfrm>
              <a:off x="2214546" y="1571612"/>
              <a:ext cx="4572032" cy="1214446"/>
            </a:xfrm>
            <a:prstGeom prst="downArrowCallou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4" name="Заголовок 1"/>
            <p:cNvSpPr txBox="1">
              <a:spLocks/>
            </p:cNvSpPr>
            <p:nvPr/>
          </p:nvSpPr>
          <p:spPr>
            <a:xfrm>
              <a:off x="428596" y="1428736"/>
              <a:ext cx="8229600" cy="1143000"/>
            </a:xfrm>
            <a:prstGeom prst="rect">
              <a:avLst/>
            </a:prstGeom>
          </p:spPr>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kk-KZ" sz="4400" b="1" i="0" u="none" strike="noStrike" kern="1200" cap="none" spc="0" normalizeH="0" baseline="0" noProof="0" dirty="0" smtClean="0">
                  <a:ln>
                    <a:solidFill>
                      <a:sysClr val="windowText" lastClr="000000"/>
                    </a:solidFill>
                  </a:ln>
                  <a:solidFill>
                    <a:srgbClr val="002060"/>
                  </a:solidFill>
                  <a:effectLst/>
                  <a:uLnTx/>
                  <a:uFillTx/>
                  <a:latin typeface="Palatino Linotype" pitchFamily="18" charset="0"/>
                  <a:ea typeface="+mj-ea"/>
                  <a:cs typeface="+mj-cs"/>
                </a:rPr>
                <a:t>Отбасы </a:t>
              </a:r>
              <a:endParaRPr kumimoji="0" lang="ru-RU" sz="4400" b="1" i="0" u="none" strike="noStrike" kern="1200" cap="none" spc="0" normalizeH="0" baseline="0" noProof="0" dirty="0">
                <a:ln>
                  <a:solidFill>
                    <a:sysClr val="windowText" lastClr="000000"/>
                  </a:solidFill>
                </a:ln>
                <a:solidFill>
                  <a:srgbClr val="002060"/>
                </a:solidFill>
                <a:effectLst/>
                <a:uLnTx/>
                <a:uFillTx/>
                <a:latin typeface="Palatino Linotype" pitchFamily="18" charset="0"/>
                <a:ea typeface="+mj-ea"/>
                <a:cs typeface="+mj-cs"/>
              </a:endParaRPr>
            </a:p>
          </p:txBody>
        </p:sp>
      </p:grpSp>
      <p:grpSp>
        <p:nvGrpSpPr>
          <p:cNvPr id="12" name="Группа 12"/>
          <p:cNvGrpSpPr/>
          <p:nvPr/>
        </p:nvGrpSpPr>
        <p:grpSpPr>
          <a:xfrm>
            <a:off x="357158" y="2143116"/>
            <a:ext cx="8229600" cy="1357322"/>
            <a:chOff x="428596" y="2786058"/>
            <a:chExt cx="8229600" cy="1428760"/>
          </a:xfrm>
        </p:grpSpPr>
        <p:sp>
          <p:nvSpPr>
            <p:cNvPr id="10" name="Выноска со стрелкой вниз 9"/>
            <p:cNvSpPr/>
            <p:nvPr/>
          </p:nvSpPr>
          <p:spPr>
            <a:xfrm>
              <a:off x="2214546" y="3000372"/>
              <a:ext cx="4572032" cy="1214446"/>
            </a:xfrm>
            <a:prstGeom prst="downArrowCallou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5" name="Заголовок 1"/>
            <p:cNvSpPr txBox="1">
              <a:spLocks/>
            </p:cNvSpPr>
            <p:nvPr/>
          </p:nvSpPr>
          <p:spPr>
            <a:xfrm>
              <a:off x="428596" y="2786058"/>
              <a:ext cx="8229600" cy="1143000"/>
            </a:xfrm>
            <a:prstGeom prst="rect">
              <a:avLst/>
            </a:prstGeom>
          </p:spPr>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kk-KZ" sz="4400" b="1" i="0" u="none" strike="noStrike" kern="1200" cap="none" spc="0" normalizeH="0" baseline="0" noProof="0" dirty="0" smtClean="0">
                  <a:ln>
                    <a:solidFill>
                      <a:sysClr val="windowText" lastClr="000000"/>
                    </a:solidFill>
                  </a:ln>
                  <a:solidFill>
                    <a:srgbClr val="002060"/>
                  </a:solidFill>
                  <a:effectLst/>
                  <a:uLnTx/>
                  <a:uFillTx/>
                  <a:latin typeface="Palatino Linotype" pitchFamily="18" charset="0"/>
                  <a:ea typeface="+mj-ea"/>
                  <a:cs typeface="+mj-cs"/>
                </a:rPr>
                <a:t>Қоршаған орта</a:t>
              </a:r>
              <a:endParaRPr kumimoji="0" lang="ru-RU" sz="4400" b="1" i="0" u="none" strike="noStrike" kern="1200" cap="none" spc="0" normalizeH="0" baseline="0" noProof="0" dirty="0">
                <a:ln>
                  <a:solidFill>
                    <a:sysClr val="windowText" lastClr="000000"/>
                  </a:solidFill>
                </a:ln>
                <a:solidFill>
                  <a:srgbClr val="002060"/>
                </a:solidFill>
                <a:effectLst/>
                <a:uLnTx/>
                <a:uFillTx/>
                <a:latin typeface="Palatino Linotype" pitchFamily="18" charset="0"/>
                <a:ea typeface="+mj-ea"/>
                <a:cs typeface="+mj-cs"/>
              </a:endParaRPr>
            </a:p>
          </p:txBody>
        </p:sp>
      </p:grpSp>
      <p:grpSp>
        <p:nvGrpSpPr>
          <p:cNvPr id="13" name="Группа 13"/>
          <p:cNvGrpSpPr/>
          <p:nvPr/>
        </p:nvGrpSpPr>
        <p:grpSpPr>
          <a:xfrm>
            <a:off x="357158" y="3429000"/>
            <a:ext cx="8229600" cy="1071570"/>
            <a:chOff x="428596" y="4143380"/>
            <a:chExt cx="8229600" cy="1357322"/>
          </a:xfrm>
        </p:grpSpPr>
        <p:sp>
          <p:nvSpPr>
            <p:cNvPr id="11" name="Выноска со стрелкой вниз 10"/>
            <p:cNvSpPr/>
            <p:nvPr/>
          </p:nvSpPr>
          <p:spPr>
            <a:xfrm>
              <a:off x="2214546" y="4286256"/>
              <a:ext cx="4572032" cy="1214446"/>
            </a:xfrm>
            <a:prstGeom prst="downArrowCallout">
              <a:avLst>
                <a:gd name="adj1" fmla="val 25000"/>
                <a:gd name="adj2" fmla="val 32727"/>
                <a:gd name="adj3" fmla="val 25000"/>
                <a:gd name="adj4" fmla="val 64977"/>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6" name="Заголовок 1"/>
            <p:cNvSpPr txBox="1">
              <a:spLocks/>
            </p:cNvSpPr>
            <p:nvPr/>
          </p:nvSpPr>
          <p:spPr>
            <a:xfrm>
              <a:off x="428596" y="4143380"/>
              <a:ext cx="8229600" cy="1143000"/>
            </a:xfrm>
            <a:prstGeom prst="rect">
              <a:avLst/>
            </a:prstGeom>
          </p:spPr>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kk-KZ" sz="4400" b="1" i="0" u="none" strike="noStrike" kern="1200" cap="none" spc="0" normalizeH="0" baseline="0" noProof="0" dirty="0" smtClean="0">
                  <a:ln>
                    <a:solidFill>
                      <a:sysClr val="windowText" lastClr="000000"/>
                    </a:solidFill>
                  </a:ln>
                  <a:solidFill>
                    <a:srgbClr val="002060"/>
                  </a:solidFill>
                  <a:effectLst/>
                  <a:uLnTx/>
                  <a:uFillTx/>
                  <a:latin typeface="Palatino Linotype" pitchFamily="18" charset="0"/>
                  <a:ea typeface="+mj-ea"/>
                  <a:cs typeface="+mj-cs"/>
                </a:rPr>
                <a:t>Мектеп </a:t>
              </a:r>
              <a:endParaRPr kumimoji="0" lang="ru-RU" sz="4400" b="1" i="0" u="none" strike="noStrike" kern="1200" cap="none" spc="0" normalizeH="0" baseline="0" noProof="0" dirty="0">
                <a:ln>
                  <a:solidFill>
                    <a:sysClr val="windowText" lastClr="000000"/>
                  </a:solidFill>
                </a:ln>
                <a:solidFill>
                  <a:srgbClr val="002060"/>
                </a:solidFill>
                <a:effectLst/>
                <a:uLnTx/>
                <a:uFillTx/>
                <a:latin typeface="Palatino Linotype" pitchFamily="18" charset="0"/>
                <a:ea typeface="+mj-ea"/>
                <a:cs typeface="+mj-cs"/>
              </a:endParaRPr>
            </a:p>
          </p:txBody>
        </p:sp>
      </p:grpSp>
      <p:grpSp>
        <p:nvGrpSpPr>
          <p:cNvPr id="14" name="Группа 15"/>
          <p:cNvGrpSpPr/>
          <p:nvPr/>
        </p:nvGrpSpPr>
        <p:grpSpPr>
          <a:xfrm>
            <a:off x="428596" y="5715000"/>
            <a:ext cx="8229600" cy="1143000"/>
            <a:chOff x="428596" y="5500702"/>
            <a:chExt cx="8229600" cy="1143000"/>
          </a:xfrm>
        </p:grpSpPr>
        <p:sp>
          <p:nvSpPr>
            <p:cNvPr id="15" name="Скругленный прямоугольник 14"/>
            <p:cNvSpPr/>
            <p:nvPr/>
          </p:nvSpPr>
          <p:spPr>
            <a:xfrm>
              <a:off x="2285984" y="5572140"/>
              <a:ext cx="4357718" cy="928694"/>
            </a:xfrm>
            <a:prstGeom prst="roundRect">
              <a:avLst/>
            </a:prstGeom>
            <a:solidFill>
              <a:srgbClr val="FFFF00"/>
            </a:solidFill>
            <a:ln>
              <a:solidFill>
                <a:srgbClr val="CC33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dirty="0">
                <a:solidFill>
                  <a:srgbClr val="002060"/>
                </a:solidFill>
              </a:endParaRPr>
            </a:p>
          </p:txBody>
        </p:sp>
        <p:sp>
          <p:nvSpPr>
            <p:cNvPr id="7" name="Заголовок 1"/>
            <p:cNvSpPr txBox="1">
              <a:spLocks/>
            </p:cNvSpPr>
            <p:nvPr/>
          </p:nvSpPr>
          <p:spPr>
            <a:xfrm>
              <a:off x="428596" y="5500702"/>
              <a:ext cx="8229600" cy="1143000"/>
            </a:xfrm>
            <a:prstGeom prst="rect">
              <a:avLst/>
            </a:prstGeom>
          </p:spPr>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kk-KZ" sz="4400" b="1" i="0" u="none" strike="noStrike" kern="1200" cap="none" spc="0" normalizeH="0" baseline="0" noProof="0" dirty="0" smtClean="0">
                  <a:ln>
                    <a:solidFill>
                      <a:sysClr val="windowText" lastClr="000000"/>
                    </a:solidFill>
                  </a:ln>
                  <a:solidFill>
                    <a:srgbClr val="002060"/>
                  </a:solidFill>
                  <a:effectLst/>
                  <a:uLnTx/>
                  <a:uFillTx/>
                  <a:latin typeface="Palatino Linotype" pitchFamily="18" charset="0"/>
                  <a:ea typeface="+mj-ea"/>
                  <a:cs typeface="+mj-cs"/>
                </a:rPr>
                <a:t>Ата-ана </a:t>
              </a:r>
              <a:endParaRPr kumimoji="0" lang="ru-RU" sz="4400" b="1" i="0" u="none" strike="noStrike" kern="1200" cap="none" spc="0" normalizeH="0" baseline="0" noProof="0" dirty="0">
                <a:ln>
                  <a:solidFill>
                    <a:sysClr val="windowText" lastClr="000000"/>
                  </a:solidFill>
                </a:ln>
                <a:solidFill>
                  <a:srgbClr val="002060"/>
                </a:solidFill>
                <a:effectLst/>
                <a:uLnTx/>
                <a:uFillTx/>
                <a:latin typeface="Palatino Linotype" pitchFamily="18" charset="0"/>
                <a:ea typeface="+mj-ea"/>
                <a:cs typeface="+mj-cs"/>
              </a:endParaRPr>
            </a:p>
          </p:txBody>
        </p:sp>
      </p:grpSp>
      <p:grpSp>
        <p:nvGrpSpPr>
          <p:cNvPr id="16" name="Группа 16"/>
          <p:cNvGrpSpPr/>
          <p:nvPr/>
        </p:nvGrpSpPr>
        <p:grpSpPr>
          <a:xfrm>
            <a:off x="342928" y="4357694"/>
            <a:ext cx="8229600" cy="1357322"/>
            <a:chOff x="428596" y="2786058"/>
            <a:chExt cx="8229600" cy="1428760"/>
          </a:xfrm>
        </p:grpSpPr>
        <p:sp>
          <p:nvSpPr>
            <p:cNvPr id="18" name="Выноска со стрелкой вниз 17"/>
            <p:cNvSpPr/>
            <p:nvPr/>
          </p:nvSpPr>
          <p:spPr>
            <a:xfrm>
              <a:off x="2214546" y="3000372"/>
              <a:ext cx="4572032" cy="1214446"/>
            </a:xfrm>
            <a:prstGeom prst="downArrowCallout">
              <a:avLst/>
            </a:prstGeom>
            <a:solidFill>
              <a:srgbClr val="FFFF00"/>
            </a:solidFill>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ru-RU"/>
            </a:p>
          </p:txBody>
        </p:sp>
        <p:sp>
          <p:nvSpPr>
            <p:cNvPr id="19" name="Заголовок 1"/>
            <p:cNvSpPr txBox="1">
              <a:spLocks/>
            </p:cNvSpPr>
            <p:nvPr/>
          </p:nvSpPr>
          <p:spPr>
            <a:xfrm>
              <a:off x="428596" y="2786058"/>
              <a:ext cx="8229600" cy="1143000"/>
            </a:xfrm>
            <a:prstGeom prst="rect">
              <a:avLst/>
            </a:prstGeom>
          </p:spPr>
          <p:txBody>
            <a:bodyPr vert="horz" lIns="91440" tIns="45720" rIns="91440" bIns="45720" rtlCol="0" anchor="ctr">
              <a:normAutofit/>
              <a:scene3d>
                <a:camera prst="orthographicFront"/>
                <a:lightRig rig="flat" dir="t">
                  <a:rot lat="0" lon="0" rev="18900000"/>
                </a:lightRig>
              </a:scene3d>
              <a:sp3d extrusionH="31750" contourW="6350" prstMaterial="powder">
                <a:bevelT w="19050" h="19050" prst="angle"/>
                <a:contourClr>
                  <a:schemeClr val="accent3">
                    <a:tint val="100000"/>
                    <a:shade val="100000"/>
                    <a:satMod val="100000"/>
                    <a:hueMod val="100000"/>
                  </a:schemeClr>
                </a:contourClr>
              </a:sp3d>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kk-KZ" sz="4400" b="1" i="0" u="none" strike="noStrike" kern="1200" cap="none" spc="0" normalizeH="0" baseline="0" noProof="0" dirty="0" smtClean="0">
                  <a:ln>
                    <a:solidFill>
                      <a:sysClr val="windowText" lastClr="000000"/>
                    </a:solidFill>
                  </a:ln>
                  <a:solidFill>
                    <a:srgbClr val="002060"/>
                  </a:solidFill>
                  <a:effectLst/>
                  <a:uLnTx/>
                  <a:uFillTx/>
                  <a:latin typeface="Palatino Linotype" pitchFamily="18" charset="0"/>
                  <a:ea typeface="+mj-ea"/>
                  <a:cs typeface="+mj-cs"/>
                </a:rPr>
                <a:t>Қоршаған орта</a:t>
              </a:r>
              <a:endParaRPr kumimoji="0" lang="ru-RU" sz="4400" b="1" i="0" u="none" strike="noStrike" kern="1200" cap="none" spc="0" normalizeH="0" baseline="0" noProof="0" dirty="0">
                <a:ln>
                  <a:solidFill>
                    <a:sysClr val="windowText" lastClr="000000"/>
                  </a:solidFill>
                </a:ln>
                <a:solidFill>
                  <a:srgbClr val="002060"/>
                </a:solidFill>
                <a:effectLst/>
                <a:uLnTx/>
                <a:uFillTx/>
                <a:latin typeface="Palatino Linotype" pitchFamily="18" charset="0"/>
                <a:ea typeface="+mj-ea"/>
                <a:cs typeface="+mj-cs"/>
              </a:endParaRPr>
            </a:p>
          </p:txBody>
        </p:sp>
      </p:grpSp>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1000"/>
                                        <p:tgtEl>
                                          <p:spTgt spid="8"/>
                                        </p:tgtEl>
                                      </p:cBhvr>
                                    </p:animEffect>
                                    <p:anim calcmode="lin" valueType="num">
                                      <p:cBhvr>
                                        <p:cTn id="8" dur="1000" fill="hold"/>
                                        <p:tgtEl>
                                          <p:spTgt spid="8"/>
                                        </p:tgtEl>
                                        <p:attrNameLst>
                                          <p:attrName>ppt_x</p:attrName>
                                        </p:attrNameLst>
                                      </p:cBhvr>
                                      <p:tavLst>
                                        <p:tav tm="0">
                                          <p:val>
                                            <p:strVal val="#ppt_x"/>
                                          </p:val>
                                        </p:tav>
                                        <p:tav tm="100000">
                                          <p:val>
                                            <p:strVal val="#ppt_x"/>
                                          </p:val>
                                        </p:tav>
                                      </p:tavLst>
                                    </p:anim>
                                    <p:anim calcmode="lin" valueType="num">
                                      <p:cBhvr>
                                        <p:cTn id="9"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1000"/>
                                        <p:tgtEl>
                                          <p:spTgt spid="3"/>
                                        </p:tgtEl>
                                      </p:cBhvr>
                                    </p:animEffect>
                                    <p:anim calcmode="lin" valueType="num">
                                      <p:cBhvr>
                                        <p:cTn id="15" dur="1000" fill="hold"/>
                                        <p:tgtEl>
                                          <p:spTgt spid="3"/>
                                        </p:tgtEl>
                                        <p:attrNameLst>
                                          <p:attrName>ppt_x</p:attrName>
                                        </p:attrNameLst>
                                      </p:cBhvr>
                                      <p:tavLst>
                                        <p:tav tm="0">
                                          <p:val>
                                            <p:strVal val="#ppt_x"/>
                                          </p:val>
                                        </p:tav>
                                        <p:tav tm="100000">
                                          <p:val>
                                            <p:strVal val="#ppt_x"/>
                                          </p:val>
                                        </p:tav>
                                      </p:tavLst>
                                    </p:anim>
                                    <p:anim calcmode="lin" valueType="num">
                                      <p:cBhvr>
                                        <p:cTn id="16" dur="1000" fill="hold"/>
                                        <p:tgtEl>
                                          <p:spTgt spid="3"/>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nodeType="clickEffect">
                                  <p:stCondLst>
                                    <p:cond delay="0"/>
                                  </p:stCondLst>
                                  <p:childTnLst>
                                    <p:set>
                                      <p:cBhvr>
                                        <p:cTn id="20" dur="1" fill="hold">
                                          <p:stCondLst>
                                            <p:cond delay="0"/>
                                          </p:stCondLst>
                                        </p:cTn>
                                        <p:tgtEl>
                                          <p:spTgt spid="12"/>
                                        </p:tgtEl>
                                        <p:attrNameLst>
                                          <p:attrName>style.visibility</p:attrName>
                                        </p:attrNameLst>
                                      </p:cBhvr>
                                      <p:to>
                                        <p:strVal val="visible"/>
                                      </p:to>
                                    </p:set>
                                    <p:animEffect transition="in" filter="fade">
                                      <p:cBhvr>
                                        <p:cTn id="21" dur="1000"/>
                                        <p:tgtEl>
                                          <p:spTgt spid="12"/>
                                        </p:tgtEl>
                                      </p:cBhvr>
                                    </p:animEffect>
                                    <p:anim calcmode="lin" valueType="num">
                                      <p:cBhvr>
                                        <p:cTn id="22" dur="1000" fill="hold"/>
                                        <p:tgtEl>
                                          <p:spTgt spid="12"/>
                                        </p:tgtEl>
                                        <p:attrNameLst>
                                          <p:attrName>ppt_x</p:attrName>
                                        </p:attrNameLst>
                                      </p:cBhvr>
                                      <p:tavLst>
                                        <p:tav tm="0">
                                          <p:val>
                                            <p:strVal val="#ppt_x"/>
                                          </p:val>
                                        </p:tav>
                                        <p:tav tm="100000">
                                          <p:val>
                                            <p:strVal val="#ppt_x"/>
                                          </p:val>
                                        </p:tav>
                                      </p:tavLst>
                                    </p:anim>
                                    <p:anim calcmode="lin" valueType="num">
                                      <p:cBhvr>
                                        <p:cTn id="23"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7" presetClass="entr" presetSubtype="0" fill="hold" nodeType="clickEffect">
                                  <p:stCondLst>
                                    <p:cond delay="0"/>
                                  </p:stCondLst>
                                  <p:childTnLst>
                                    <p:set>
                                      <p:cBhvr>
                                        <p:cTn id="27" dur="1" fill="hold">
                                          <p:stCondLst>
                                            <p:cond delay="0"/>
                                          </p:stCondLst>
                                        </p:cTn>
                                        <p:tgtEl>
                                          <p:spTgt spid="13"/>
                                        </p:tgtEl>
                                        <p:attrNameLst>
                                          <p:attrName>style.visibility</p:attrName>
                                        </p:attrNameLst>
                                      </p:cBhvr>
                                      <p:to>
                                        <p:strVal val="visible"/>
                                      </p:to>
                                    </p:set>
                                    <p:animEffect transition="in" filter="fade">
                                      <p:cBhvr>
                                        <p:cTn id="28" dur="1000"/>
                                        <p:tgtEl>
                                          <p:spTgt spid="13"/>
                                        </p:tgtEl>
                                      </p:cBhvr>
                                    </p:animEffect>
                                    <p:anim calcmode="lin" valueType="num">
                                      <p:cBhvr>
                                        <p:cTn id="29" dur="1000" fill="hold"/>
                                        <p:tgtEl>
                                          <p:spTgt spid="13"/>
                                        </p:tgtEl>
                                        <p:attrNameLst>
                                          <p:attrName>ppt_x</p:attrName>
                                        </p:attrNameLst>
                                      </p:cBhvr>
                                      <p:tavLst>
                                        <p:tav tm="0">
                                          <p:val>
                                            <p:strVal val="#ppt_x"/>
                                          </p:val>
                                        </p:tav>
                                        <p:tav tm="100000">
                                          <p:val>
                                            <p:strVal val="#ppt_x"/>
                                          </p:val>
                                        </p:tav>
                                      </p:tavLst>
                                    </p:anim>
                                    <p:anim calcmode="lin" valueType="num">
                                      <p:cBhvr>
                                        <p:cTn id="30"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7" presetClass="entr" presetSubtype="0" fill="hold" nodeType="clickEffect">
                                  <p:stCondLst>
                                    <p:cond delay="0"/>
                                  </p:stCondLst>
                                  <p:childTnLst>
                                    <p:set>
                                      <p:cBhvr>
                                        <p:cTn id="34" dur="1" fill="hold">
                                          <p:stCondLst>
                                            <p:cond delay="0"/>
                                          </p:stCondLst>
                                        </p:cTn>
                                        <p:tgtEl>
                                          <p:spTgt spid="16"/>
                                        </p:tgtEl>
                                        <p:attrNameLst>
                                          <p:attrName>style.visibility</p:attrName>
                                        </p:attrNameLst>
                                      </p:cBhvr>
                                      <p:to>
                                        <p:strVal val="visible"/>
                                      </p:to>
                                    </p:set>
                                    <p:animEffect transition="in" filter="fade">
                                      <p:cBhvr>
                                        <p:cTn id="35" dur="1000"/>
                                        <p:tgtEl>
                                          <p:spTgt spid="16"/>
                                        </p:tgtEl>
                                      </p:cBhvr>
                                    </p:animEffect>
                                    <p:anim calcmode="lin" valueType="num">
                                      <p:cBhvr>
                                        <p:cTn id="36" dur="1000" fill="hold"/>
                                        <p:tgtEl>
                                          <p:spTgt spid="16"/>
                                        </p:tgtEl>
                                        <p:attrNameLst>
                                          <p:attrName>ppt_x</p:attrName>
                                        </p:attrNameLst>
                                      </p:cBhvr>
                                      <p:tavLst>
                                        <p:tav tm="0">
                                          <p:val>
                                            <p:strVal val="#ppt_x"/>
                                          </p:val>
                                        </p:tav>
                                        <p:tav tm="100000">
                                          <p:val>
                                            <p:strVal val="#ppt_x"/>
                                          </p:val>
                                        </p:tav>
                                      </p:tavLst>
                                    </p:anim>
                                    <p:anim calcmode="lin" valueType="num">
                                      <p:cBhvr>
                                        <p:cTn id="37" dur="1000" fill="hold"/>
                                        <p:tgtEl>
                                          <p:spTgt spid="16"/>
                                        </p:tgtEl>
                                        <p:attrNameLst>
                                          <p:attrName>ppt_y</p:attrName>
                                        </p:attrNameLst>
                                      </p:cBhvr>
                                      <p:tavLst>
                                        <p:tav tm="0">
                                          <p:val>
                                            <p:strVal val="#ppt_y-.1"/>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21" presetClass="entr" presetSubtype="8" fill="hold" nodeType="clickEffect">
                                  <p:stCondLst>
                                    <p:cond delay="0"/>
                                  </p:stCondLst>
                                  <p:childTnLst>
                                    <p:set>
                                      <p:cBhvr>
                                        <p:cTn id="41" dur="1" fill="hold">
                                          <p:stCondLst>
                                            <p:cond delay="0"/>
                                          </p:stCondLst>
                                        </p:cTn>
                                        <p:tgtEl>
                                          <p:spTgt spid="14"/>
                                        </p:tgtEl>
                                        <p:attrNameLst>
                                          <p:attrName>style.visibility</p:attrName>
                                        </p:attrNameLst>
                                      </p:cBhvr>
                                      <p:to>
                                        <p:strVal val="visible"/>
                                      </p:to>
                                    </p:set>
                                    <p:animEffect transition="in" filter="wheel(8)">
                                      <p:cBhvr>
                                        <p:cTn id="42" dur="20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419</TotalTime>
  <Words>343</Words>
  <Application>Microsoft Office PowerPoint</Application>
  <PresentationFormat>Экран (4:3)</PresentationFormat>
  <Paragraphs>33</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Волна</vt:lpstr>
      <vt:lpstr>Құқық бұзушылықтың алдын алу</vt:lpstr>
      <vt:lpstr>Презентация PowerPoint</vt:lpstr>
      <vt:lpstr>Құқықтық тәрбие дегеніміз не?</vt:lpstr>
      <vt:lpstr>Презентация PowerPoint</vt:lpstr>
      <vt:lpstr>Жасөспірімдер арасында қылмыстық істердің  көбею себептері:</vt:lpstr>
      <vt:lpstr>Презентация PowerPoint</vt:lpstr>
      <vt:lpstr>Презентация PowerPoint</vt:lpstr>
      <vt:lpstr>Презентация PowerPoint</vt:lpstr>
      <vt:lpstr>Бала тәрбиесі</vt:lpstr>
      <vt:lpstr>Презентация PowerPoint</vt:lpstr>
      <vt:lpstr>Құқық бұзушылыққа жол жоқ!!!</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Құқық бұзушылықтың алдын алу</dc:title>
  <dc:creator>user</dc:creator>
  <cp:lastModifiedBy>ученик-8</cp:lastModifiedBy>
  <cp:revision>43</cp:revision>
  <dcterms:created xsi:type="dcterms:W3CDTF">2017-02-01T04:20:06Z</dcterms:created>
  <dcterms:modified xsi:type="dcterms:W3CDTF">2020-04-22T09:44:56Z</dcterms:modified>
</cp:coreProperties>
</file>